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94" r:id="rId14"/>
    <p:sldId id="296" r:id="rId15"/>
    <p:sldId id="272" r:id="rId16"/>
    <p:sldId id="271" r:id="rId17"/>
    <p:sldId id="273" r:id="rId18"/>
    <p:sldId id="275" r:id="rId19"/>
    <p:sldId id="276" r:id="rId20"/>
    <p:sldId id="278" r:id="rId21"/>
    <p:sldId id="284" r:id="rId22"/>
    <p:sldId id="279" r:id="rId23"/>
    <p:sldId id="280" r:id="rId24"/>
    <p:sldId id="281" r:id="rId25"/>
    <p:sldId id="282" r:id="rId26"/>
    <p:sldId id="304" r:id="rId27"/>
    <p:sldId id="283" r:id="rId28"/>
    <p:sldId id="313" r:id="rId29"/>
    <p:sldId id="285" r:id="rId30"/>
    <p:sldId id="286" r:id="rId31"/>
    <p:sldId id="308" r:id="rId32"/>
    <p:sldId id="309" r:id="rId33"/>
    <p:sldId id="312" r:id="rId34"/>
    <p:sldId id="305" r:id="rId35"/>
    <p:sldId id="306" r:id="rId36"/>
    <p:sldId id="289" r:id="rId37"/>
    <p:sldId id="298" r:id="rId38"/>
    <p:sldId id="297" r:id="rId39"/>
    <p:sldId id="299" r:id="rId40"/>
    <p:sldId id="288" r:id="rId41"/>
    <p:sldId id="307" r:id="rId42"/>
    <p:sldId id="311" r:id="rId43"/>
    <p:sldId id="292" r:id="rId44"/>
    <p:sldId id="300" r:id="rId45"/>
    <p:sldId id="291" r:id="rId46"/>
    <p:sldId id="301" r:id="rId47"/>
    <p:sldId id="302" r:id="rId48"/>
    <p:sldId id="303" r:id="rId49"/>
    <p:sldId id="293" r:id="rId50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Arabic Typesetting" panose="03020402040406030203" pitchFamily="66" charset="-78"/>
      <p:regular r:id="rId57"/>
    </p:embeddedFont>
    <p:embeddedFont>
      <p:font typeface="宋体" panose="02010600030101010101" pitchFamily="2" charset="-122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6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1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6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5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9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78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21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7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1407-CF86-4804-8231-F41495D8DD1E}" type="datetimeFigureOut">
              <a:rPr lang="en-GB" smtClean="0"/>
              <a:t>08/11/2015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B200-1337-4627-A11E-4DF5AA72C5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13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dirty="0" smtClean="0"/>
              <a:t>Old Chinese type A/type B</a:t>
            </a:r>
            <a:br>
              <a:rPr lang="en-US" b="1" dirty="0" smtClean="0"/>
            </a:br>
            <a:r>
              <a:rPr lang="en-US" b="1" dirty="0" smtClean="0"/>
              <a:t>in areal perspective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Marc Miyake, British Museum</a:t>
            </a:r>
          </a:p>
          <a:p>
            <a:r>
              <a:rPr lang="en-US" sz="3600" dirty="0" smtClean="0"/>
              <a:t>5 November 2015</a:t>
            </a:r>
          </a:p>
          <a:p>
            <a:r>
              <a:rPr lang="en-US" sz="3600" dirty="0" smtClean="0"/>
              <a:t>Recent Advances in Old Chinese Phonology</a:t>
            </a:r>
          </a:p>
          <a:p>
            <a:r>
              <a:rPr lang="en-US" sz="3600" dirty="0" smtClean="0"/>
              <a:t>Beyond Boundaries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753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Years of uncertainty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 was almost entirely agnostic about the type A/B distinction.</a:t>
            </a:r>
          </a:p>
          <a:p>
            <a:r>
              <a:rPr lang="en-US" sz="3000" dirty="0" smtClean="0"/>
              <a:t>But at least I was certain that it did not involve </a:t>
            </a:r>
            <a:r>
              <a:rPr lang="en-US" sz="3000" i="1" dirty="0" smtClean="0"/>
              <a:t>*-j-.</a:t>
            </a:r>
            <a:endParaRPr lang="en-US" sz="3000" dirty="0"/>
          </a:p>
          <a:p>
            <a:r>
              <a:rPr lang="en-US" sz="3000" dirty="0" smtClean="0"/>
              <a:t>I was not convinced by either version of the vowel length hypothesis.</a:t>
            </a:r>
          </a:p>
          <a:p>
            <a:r>
              <a:rPr lang="en-US" sz="3000" dirty="0" smtClean="0"/>
              <a:t>They conflicted with Chinese transcriptions of Indic languages with vowel length.</a:t>
            </a:r>
          </a:p>
          <a:p>
            <a:r>
              <a:rPr lang="en-US" sz="3000" dirty="0" smtClean="0"/>
              <a:t>They conflicted with Sinospheric phonological typology. (I know of no Sinitic-type language which has a short vs. long vowel distinction in nonreduced open syllables.)</a:t>
            </a:r>
          </a:p>
          <a:p>
            <a:r>
              <a:rPr lang="en-US" sz="3000" dirty="0" smtClean="0"/>
              <a:t>But apart from those two caveats, I had no idea.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413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The Schuessler shakeup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In 2000, Wolfgang Behr gave me a copy of Axel Schuessler’s unpublished manuscript on Later Han Chinese (which I will call Late Old Chinese).</a:t>
            </a:r>
          </a:p>
          <a:p>
            <a:r>
              <a:rPr lang="en-US" sz="3500" dirty="0" smtClean="0"/>
              <a:t>Until then I was accustomed to the complex vowel changes of Starostin’s Late Old Chinese reconstruction. So complex I wrote a list for myself to try to keep track of them.</a:t>
            </a:r>
          </a:p>
          <a:p>
            <a:r>
              <a:rPr lang="en-US" sz="3500" dirty="0" smtClean="0"/>
              <a:t>But I instantly understood Schuessler’s vowel changes!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050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Schuessler’s vowel bending</a:t>
            </a:r>
            <a:br>
              <a:rPr lang="en-US" b="1" dirty="0" smtClean="0"/>
            </a:br>
            <a:r>
              <a:rPr lang="en-US" dirty="0" smtClean="0"/>
              <a:t>So simple I instantly memorized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(What follows is my further simplification.)</a:t>
            </a:r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Before Late Old Chinese: just six vowels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high series: </a:t>
            </a:r>
            <a:r>
              <a:rPr lang="en-US" sz="6000" i="1" dirty="0" smtClean="0">
                <a:solidFill>
                  <a:srgbClr val="0070C0"/>
                </a:solidFill>
              </a:rPr>
              <a:t>*i *ə *u</a:t>
            </a:r>
            <a:endParaRPr lang="en-US" sz="6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dirty="0" smtClean="0"/>
              <a:t>vs.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low series </a:t>
            </a:r>
            <a:r>
              <a:rPr lang="en-US" sz="6000" i="1" dirty="0" smtClean="0">
                <a:solidFill>
                  <a:srgbClr val="FF0000"/>
                </a:solidFill>
              </a:rPr>
              <a:t>*e *a *o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638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Type A syllables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FF0000"/>
                </a:solidFill>
              </a:rPr>
              <a:t> series vowels bend into </a:t>
            </a:r>
            <a:r>
              <a:rPr lang="en-US" i="1" dirty="0" smtClean="0">
                <a:solidFill>
                  <a:srgbClr val="FF0000"/>
                </a:solidFill>
              </a:rPr>
              <a:t>closing </a:t>
            </a:r>
            <a:r>
              <a:rPr lang="en-US" dirty="0" smtClean="0">
                <a:solidFill>
                  <a:srgbClr val="FF0000"/>
                </a:solidFill>
              </a:rPr>
              <a:t>diphthongs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i="1" dirty="0" smtClean="0">
                <a:solidFill>
                  <a:srgbClr val="FF0000"/>
                </a:solidFill>
              </a:rPr>
              <a:t>*i</a:t>
            </a:r>
            <a:r>
              <a:rPr lang="en-US" sz="6000" dirty="0" smtClean="0">
                <a:solidFill>
                  <a:srgbClr val="FF0000"/>
                </a:solidFill>
              </a:rPr>
              <a:t> &gt; </a:t>
            </a:r>
            <a:r>
              <a:rPr lang="en-US" sz="6000" i="1" dirty="0" smtClean="0">
                <a:solidFill>
                  <a:srgbClr val="FF0000"/>
                </a:solidFill>
              </a:rPr>
              <a:t>*</a:t>
            </a:r>
            <a:r>
              <a:rPr lang="en-US" sz="6000" b="1" i="1" dirty="0" smtClean="0">
                <a:solidFill>
                  <a:srgbClr val="FF0000"/>
                </a:solidFill>
              </a:rPr>
              <a:t>e</a:t>
            </a:r>
            <a:r>
              <a:rPr lang="en-US" sz="6000" i="1" dirty="0" smtClean="0">
                <a:solidFill>
                  <a:srgbClr val="FF0000"/>
                </a:solidFill>
              </a:rPr>
              <a:t>i</a:t>
            </a:r>
            <a:endParaRPr lang="en-US" sz="60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FF0000"/>
                </a:solidFill>
              </a:rPr>
              <a:t>*ə</a:t>
            </a:r>
            <a:r>
              <a:rPr lang="en-US" sz="6000" dirty="0" smtClean="0">
                <a:solidFill>
                  <a:srgbClr val="FF0000"/>
                </a:solidFill>
              </a:rPr>
              <a:t> &gt;</a:t>
            </a:r>
            <a:r>
              <a:rPr lang="en-US" sz="6000" i="1" dirty="0" smtClean="0">
                <a:solidFill>
                  <a:srgbClr val="FF0000"/>
                </a:solidFill>
              </a:rPr>
              <a:t> *ə</a:t>
            </a:r>
            <a:r>
              <a:rPr lang="en-US" sz="6000" b="1" i="1" dirty="0" smtClean="0">
                <a:solidFill>
                  <a:srgbClr val="FF0000"/>
                </a:solidFill>
              </a:rPr>
              <a:t>ɨ</a:t>
            </a:r>
            <a:endParaRPr lang="en-US" sz="6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FF0000"/>
                </a:solidFill>
              </a:rPr>
              <a:t>*u</a:t>
            </a:r>
            <a:r>
              <a:rPr lang="en-US" sz="6000" dirty="0" smtClean="0">
                <a:solidFill>
                  <a:srgbClr val="FF0000"/>
                </a:solidFill>
              </a:rPr>
              <a:t> &gt; </a:t>
            </a:r>
            <a:r>
              <a:rPr lang="en-US" sz="6000" i="1" dirty="0" smtClean="0">
                <a:solidFill>
                  <a:srgbClr val="FF0000"/>
                </a:solidFill>
              </a:rPr>
              <a:t>*</a:t>
            </a:r>
            <a:r>
              <a:rPr lang="en-US" sz="6000" b="1" i="1" dirty="0" smtClean="0">
                <a:solidFill>
                  <a:srgbClr val="FF0000"/>
                </a:solidFill>
              </a:rPr>
              <a:t>o</a:t>
            </a:r>
            <a:r>
              <a:rPr lang="en-US" sz="6000" i="1" dirty="0" smtClean="0">
                <a:solidFill>
                  <a:srgbClr val="FF0000"/>
                </a:solidFill>
              </a:rPr>
              <a:t>u</a:t>
            </a:r>
            <a:r>
              <a:rPr lang="en-US" sz="6000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Low series vowels </a:t>
            </a:r>
            <a:r>
              <a:rPr lang="en-US" sz="6000" i="1" dirty="0" smtClean="0">
                <a:solidFill>
                  <a:srgbClr val="FF0000"/>
                </a:solidFill>
              </a:rPr>
              <a:t>*e *a *o</a:t>
            </a:r>
            <a:endParaRPr lang="en-US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stay low.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37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Type B syllables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low</a:t>
            </a:r>
            <a:r>
              <a:rPr lang="en-US" dirty="0" smtClean="0">
                <a:solidFill>
                  <a:srgbClr val="0070C0"/>
                </a:solidFill>
              </a:rPr>
              <a:t> series vowels bend into </a:t>
            </a:r>
            <a:r>
              <a:rPr lang="en-US" i="1" dirty="0" smtClean="0">
                <a:solidFill>
                  <a:srgbClr val="0070C0"/>
                </a:solidFill>
              </a:rPr>
              <a:t>opening</a:t>
            </a:r>
            <a:r>
              <a:rPr lang="en-US" dirty="0" smtClean="0">
                <a:solidFill>
                  <a:srgbClr val="0070C0"/>
                </a:solidFill>
              </a:rPr>
              <a:t> diphthongs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i="1" dirty="0" smtClean="0">
                <a:solidFill>
                  <a:srgbClr val="0070C0"/>
                </a:solidFill>
              </a:rPr>
              <a:t>*</a:t>
            </a:r>
            <a:r>
              <a:rPr lang="en-US" sz="6000" i="1" dirty="0">
                <a:solidFill>
                  <a:srgbClr val="0070C0"/>
                </a:solidFill>
              </a:rPr>
              <a:t>e</a:t>
            </a:r>
            <a:r>
              <a:rPr lang="en-US" sz="6000" dirty="0" smtClean="0">
                <a:solidFill>
                  <a:srgbClr val="0070C0"/>
                </a:solidFill>
              </a:rPr>
              <a:t> &gt; </a:t>
            </a:r>
            <a:r>
              <a:rPr lang="en-US" sz="6000" i="1" dirty="0" smtClean="0">
                <a:solidFill>
                  <a:srgbClr val="0070C0"/>
                </a:solidFill>
              </a:rPr>
              <a:t>*</a:t>
            </a:r>
            <a:r>
              <a:rPr lang="en-US" sz="6000" b="1" i="1" dirty="0" smtClean="0">
                <a:solidFill>
                  <a:srgbClr val="0070C0"/>
                </a:solidFill>
              </a:rPr>
              <a:t>i</a:t>
            </a:r>
            <a:r>
              <a:rPr lang="en-US" sz="6000" i="1" dirty="0" smtClean="0">
                <a:solidFill>
                  <a:srgbClr val="0070C0"/>
                </a:solidFill>
              </a:rPr>
              <a:t>e</a:t>
            </a:r>
            <a:endParaRPr lang="en-US" sz="60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0070C0"/>
                </a:solidFill>
              </a:rPr>
              <a:t>*a</a:t>
            </a:r>
            <a:r>
              <a:rPr lang="en-US" sz="6000" dirty="0" smtClean="0">
                <a:solidFill>
                  <a:srgbClr val="0070C0"/>
                </a:solidFill>
              </a:rPr>
              <a:t> &gt;</a:t>
            </a:r>
            <a:r>
              <a:rPr lang="en-US" sz="6000" i="1" dirty="0" smtClean="0">
                <a:solidFill>
                  <a:srgbClr val="0070C0"/>
                </a:solidFill>
              </a:rPr>
              <a:t> *</a:t>
            </a:r>
            <a:r>
              <a:rPr lang="en-US" sz="6000" b="1" i="1" dirty="0" smtClean="0">
                <a:solidFill>
                  <a:srgbClr val="0070C0"/>
                </a:solidFill>
              </a:rPr>
              <a:t>ɨ</a:t>
            </a:r>
            <a:r>
              <a:rPr lang="en-US" sz="6000" i="1" dirty="0" smtClean="0">
                <a:solidFill>
                  <a:srgbClr val="0070C0"/>
                </a:solidFill>
              </a:rPr>
              <a:t>a</a:t>
            </a:r>
            <a:endParaRPr lang="en-US" sz="60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0070C0"/>
                </a:solidFill>
              </a:rPr>
              <a:t>*o</a:t>
            </a:r>
            <a:r>
              <a:rPr lang="en-US" sz="6000" dirty="0" smtClean="0">
                <a:solidFill>
                  <a:srgbClr val="0070C0"/>
                </a:solidFill>
              </a:rPr>
              <a:t> &gt; </a:t>
            </a:r>
            <a:r>
              <a:rPr lang="en-US" sz="6000" i="1" dirty="0" smtClean="0">
                <a:solidFill>
                  <a:srgbClr val="0070C0"/>
                </a:solidFill>
              </a:rPr>
              <a:t>*</a:t>
            </a:r>
            <a:r>
              <a:rPr lang="en-US" sz="6000" b="1" i="1" dirty="0" smtClean="0">
                <a:solidFill>
                  <a:srgbClr val="0070C0"/>
                </a:solidFill>
              </a:rPr>
              <a:t>u</a:t>
            </a:r>
            <a:r>
              <a:rPr lang="en-US" sz="6000" i="1" dirty="0">
                <a:solidFill>
                  <a:srgbClr val="0070C0"/>
                </a:solidFill>
              </a:rPr>
              <a:t>o</a:t>
            </a:r>
            <a:r>
              <a:rPr lang="en-US" sz="6000" dirty="0" smtClean="0">
                <a:solidFill>
                  <a:srgbClr val="0070C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High series vowels </a:t>
            </a:r>
            <a:r>
              <a:rPr lang="en-US" sz="6000" i="1" dirty="0" smtClean="0">
                <a:solidFill>
                  <a:srgbClr val="0070C0"/>
                </a:solidFill>
              </a:rPr>
              <a:t>*i *ə *u</a:t>
            </a:r>
            <a:endParaRPr lang="en-US" sz="6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stay high.</a:t>
            </a:r>
            <a:endParaRPr lang="en-GB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Older northern vs. newer southern bending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Schuessler-type </a:t>
            </a:r>
          </a:p>
          <a:p>
            <a:pPr algn="ctr"/>
            <a:r>
              <a:rPr lang="en-US" dirty="0" smtClean="0"/>
              <a:t>Late Old Chinese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5200" dirty="0" smtClean="0">
                <a:solidFill>
                  <a:srgbClr val="FF0000"/>
                </a:solidFill>
              </a:rPr>
              <a:t>Type A </a:t>
            </a:r>
            <a:r>
              <a:rPr lang="en-US" sz="5200" i="1" dirty="0" smtClean="0">
                <a:solidFill>
                  <a:srgbClr val="FF0000"/>
                </a:solidFill>
              </a:rPr>
              <a:t>*ki</a:t>
            </a:r>
            <a:r>
              <a:rPr lang="en-US" sz="5200" dirty="0" smtClean="0">
                <a:solidFill>
                  <a:srgbClr val="FF0000"/>
                </a:solidFill>
              </a:rPr>
              <a:t> &gt; </a:t>
            </a:r>
            <a:r>
              <a:rPr lang="en-US" sz="5200" i="1" dirty="0" smtClean="0">
                <a:solidFill>
                  <a:srgbClr val="FF0000"/>
                </a:solidFill>
              </a:rPr>
              <a:t>*kei</a:t>
            </a:r>
            <a:endParaRPr lang="en-US" sz="5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200" dirty="0" smtClean="0">
              <a:solidFill>
                <a:srgbClr val="FF0000"/>
              </a:solidFill>
            </a:endParaRPr>
          </a:p>
          <a:p>
            <a:r>
              <a:rPr lang="en-US" sz="5200" dirty="0" smtClean="0">
                <a:solidFill>
                  <a:srgbClr val="FF0000"/>
                </a:solidFill>
              </a:rPr>
              <a:t>Type A </a:t>
            </a:r>
            <a:r>
              <a:rPr lang="en-US" sz="5200" i="1" dirty="0" smtClean="0">
                <a:solidFill>
                  <a:srgbClr val="FF0000"/>
                </a:solidFill>
              </a:rPr>
              <a:t>*ku</a:t>
            </a:r>
            <a:r>
              <a:rPr lang="en-US" sz="5200" dirty="0" smtClean="0">
                <a:solidFill>
                  <a:srgbClr val="FF0000"/>
                </a:solidFill>
              </a:rPr>
              <a:t> &gt; </a:t>
            </a:r>
            <a:r>
              <a:rPr lang="en-US" sz="5200" i="1" dirty="0" smtClean="0">
                <a:solidFill>
                  <a:srgbClr val="FF0000"/>
                </a:solidFill>
              </a:rPr>
              <a:t>*kou</a:t>
            </a:r>
            <a:endParaRPr lang="en-US" sz="5200" dirty="0" smtClean="0">
              <a:solidFill>
                <a:srgbClr val="FF0000"/>
              </a:solidFill>
            </a:endParaRPr>
          </a:p>
          <a:p>
            <a:endParaRPr lang="en-US" sz="5200" dirty="0" smtClean="0"/>
          </a:p>
          <a:p>
            <a:r>
              <a:rPr lang="en-US" sz="5200" dirty="0" smtClean="0">
                <a:solidFill>
                  <a:srgbClr val="0070C0"/>
                </a:solidFill>
              </a:rPr>
              <a:t>Type B </a:t>
            </a:r>
            <a:r>
              <a:rPr lang="en-US" sz="5200" i="1" dirty="0" smtClean="0">
                <a:solidFill>
                  <a:srgbClr val="0070C0"/>
                </a:solidFill>
              </a:rPr>
              <a:t>*ka</a:t>
            </a:r>
            <a:r>
              <a:rPr lang="en-US" sz="5200" dirty="0" smtClean="0">
                <a:solidFill>
                  <a:srgbClr val="0070C0"/>
                </a:solidFill>
              </a:rPr>
              <a:t> &gt; </a:t>
            </a:r>
            <a:r>
              <a:rPr lang="en-US" sz="5200" i="1" dirty="0" smtClean="0">
                <a:solidFill>
                  <a:srgbClr val="0070C0"/>
                </a:solidFill>
              </a:rPr>
              <a:t>*kɨa</a:t>
            </a:r>
            <a:endParaRPr lang="en-US" sz="5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3900" dirty="0" smtClean="0">
                <a:solidFill>
                  <a:srgbClr val="0070C0"/>
                </a:solidFill>
              </a:rPr>
              <a:t>(&gt; Middle Chinese </a:t>
            </a:r>
            <a:r>
              <a:rPr lang="en-US" sz="3900" i="1" dirty="0" smtClean="0">
                <a:solidFill>
                  <a:srgbClr val="0070C0"/>
                </a:solidFill>
              </a:rPr>
              <a:t>*kɨə)</a:t>
            </a:r>
            <a:endParaRPr lang="en-GB" sz="3900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US" dirty="0" smtClean="0"/>
              <a:t>Khmer: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Type A = *voiceless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type B = *voiced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 anchorCtr="0"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Type A </a:t>
            </a:r>
            <a:r>
              <a:rPr lang="en-US" sz="4000" i="1" dirty="0" smtClean="0">
                <a:solidFill>
                  <a:srgbClr val="FF0000"/>
                </a:solidFill>
              </a:rPr>
              <a:t>*ki</a:t>
            </a:r>
            <a:r>
              <a:rPr lang="en-US" sz="4000" dirty="0" smtClean="0">
                <a:solidFill>
                  <a:srgbClr val="FF0000"/>
                </a:solidFill>
              </a:rPr>
              <a:t> &gt; </a:t>
            </a:r>
            <a:r>
              <a:rPr lang="en-US" sz="4000" i="1" dirty="0" smtClean="0">
                <a:solidFill>
                  <a:srgbClr val="FF0000"/>
                </a:solidFill>
              </a:rPr>
              <a:t>kəj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Type A </a:t>
            </a:r>
            <a:r>
              <a:rPr lang="en-US" sz="4000" i="1" dirty="0" smtClean="0">
                <a:solidFill>
                  <a:srgbClr val="FF0000"/>
                </a:solidFill>
              </a:rPr>
              <a:t>*ku</a:t>
            </a:r>
            <a:r>
              <a:rPr lang="en-US" sz="4000" dirty="0" smtClean="0">
                <a:solidFill>
                  <a:srgbClr val="FF0000"/>
                </a:solidFill>
              </a:rPr>
              <a:t> &gt; </a:t>
            </a:r>
            <a:r>
              <a:rPr lang="en-US" sz="4000" i="1" dirty="0" smtClean="0">
                <a:solidFill>
                  <a:srgbClr val="FF0000"/>
                </a:solidFill>
              </a:rPr>
              <a:t>kou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>
                <a:solidFill>
                  <a:srgbClr val="0070C0"/>
                </a:solidFill>
              </a:rPr>
              <a:t>Type B </a:t>
            </a:r>
            <a:r>
              <a:rPr lang="en-US" sz="4000" i="1" dirty="0" smtClean="0">
                <a:solidFill>
                  <a:srgbClr val="0070C0"/>
                </a:solidFill>
              </a:rPr>
              <a:t>*ga</a:t>
            </a:r>
            <a:r>
              <a:rPr lang="en-US" sz="4000" dirty="0" smtClean="0">
                <a:solidFill>
                  <a:srgbClr val="0070C0"/>
                </a:solidFill>
              </a:rPr>
              <a:t> &gt; </a:t>
            </a:r>
            <a:r>
              <a:rPr lang="en-US" sz="4000" i="1" dirty="0" smtClean="0">
                <a:solidFill>
                  <a:srgbClr val="0070C0"/>
                </a:solidFill>
              </a:rPr>
              <a:t>kiə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…</a:t>
            </a:r>
            <a:endParaRPr lang="en-GB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/>
              <a:t>… bent </a:t>
            </a:r>
            <a:r>
              <a:rPr lang="en-US" sz="3000" dirty="0" smtClean="0">
                <a:solidFill>
                  <a:srgbClr val="0070C0"/>
                </a:solidFill>
              </a:rPr>
              <a:t>high series </a:t>
            </a:r>
            <a:r>
              <a:rPr lang="en-US" sz="3000" dirty="0" smtClean="0">
                <a:solidFill>
                  <a:srgbClr val="FF0000"/>
                </a:solidFill>
              </a:rPr>
              <a:t>type A </a:t>
            </a:r>
            <a:r>
              <a:rPr lang="en-US" sz="3000" dirty="0" smtClean="0"/>
              <a:t>vowels </a:t>
            </a:r>
            <a:r>
              <a:rPr lang="en-US" sz="3000" dirty="0" smtClean="0">
                <a:solidFill>
                  <a:srgbClr val="FF0000"/>
                </a:solidFill>
              </a:rPr>
              <a:t>down</a:t>
            </a:r>
            <a:r>
              <a:rPr lang="en-US" sz="3000" dirty="0" smtClean="0"/>
              <a:t>: e.g., </a:t>
            </a:r>
            <a:r>
              <a:rPr lang="en-US" sz="3000" i="1" dirty="0" smtClean="0"/>
              <a:t>*i</a:t>
            </a:r>
            <a:r>
              <a:rPr lang="en-US" sz="3000" dirty="0" smtClean="0"/>
              <a:t> &gt; </a:t>
            </a:r>
            <a:r>
              <a:rPr lang="en-US" sz="3000" i="1" dirty="0" smtClean="0">
                <a:solidFill>
                  <a:srgbClr val="FF0000"/>
                </a:solidFill>
              </a:rPr>
              <a:t>*ei</a:t>
            </a:r>
            <a:r>
              <a:rPr lang="en-US" sz="3000" i="1" dirty="0" smtClean="0"/>
              <a:t>?</a:t>
            </a:r>
            <a:endParaRPr lang="en-GB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/>
              <a:t>… bent </a:t>
            </a:r>
            <a:r>
              <a:rPr lang="en-US" sz="3000" dirty="0" smtClean="0">
                <a:solidFill>
                  <a:srgbClr val="FF0000"/>
                </a:solidFill>
              </a:rPr>
              <a:t>low series </a:t>
            </a:r>
            <a:r>
              <a:rPr lang="en-US" sz="3000" dirty="0" smtClean="0">
                <a:solidFill>
                  <a:srgbClr val="0070C0"/>
                </a:solidFill>
              </a:rPr>
              <a:t>type B </a:t>
            </a:r>
            <a:r>
              <a:rPr lang="en-US" sz="3000" dirty="0" smtClean="0"/>
              <a:t>vowels </a:t>
            </a:r>
            <a:r>
              <a:rPr lang="en-US" sz="3000" dirty="0" smtClean="0">
                <a:solidFill>
                  <a:srgbClr val="0070C0"/>
                </a:solidFill>
              </a:rPr>
              <a:t>up</a:t>
            </a:r>
            <a:r>
              <a:rPr lang="en-US" sz="3000" dirty="0" smtClean="0"/>
              <a:t>: e.g., </a:t>
            </a:r>
            <a:r>
              <a:rPr lang="en-US" sz="3000" i="1" dirty="0" smtClean="0"/>
              <a:t>*o</a:t>
            </a:r>
            <a:r>
              <a:rPr lang="en-US" sz="3000" dirty="0"/>
              <a:t> </a:t>
            </a:r>
            <a:r>
              <a:rPr lang="en-US" sz="3000" dirty="0" smtClean="0"/>
              <a:t>&gt; </a:t>
            </a:r>
            <a:r>
              <a:rPr lang="en-US" sz="3000" i="1" dirty="0" smtClean="0">
                <a:solidFill>
                  <a:srgbClr val="0070C0"/>
                </a:solidFill>
              </a:rPr>
              <a:t>*uo</a:t>
            </a:r>
            <a:r>
              <a:rPr lang="en-US" sz="3000" i="1" dirty="0" smtClean="0"/>
              <a:t>?</a:t>
            </a:r>
            <a:endParaRPr lang="en-GB" sz="3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The Maltese moment</a:t>
            </a:r>
            <a:endParaRPr lang="en-GB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Maltese ‘type A’: high vowels bent down: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‘silent’ </a:t>
            </a:r>
            <a:r>
              <a:rPr lang="en-US" i="1" dirty="0" smtClean="0">
                <a:solidFill>
                  <a:srgbClr val="FF0000"/>
                </a:solidFill>
              </a:rPr>
              <a:t>għ</a:t>
            </a:r>
            <a:r>
              <a:rPr lang="en-US" dirty="0" smtClean="0">
                <a:solidFill>
                  <a:srgbClr val="FF0000"/>
                </a:solidFill>
              </a:rPr>
              <a:t> &lt; pharyngeal </a:t>
            </a:r>
            <a:r>
              <a:rPr lang="en-US" i="1" dirty="0" smtClean="0">
                <a:solidFill>
                  <a:srgbClr val="FF0000"/>
                </a:solidFill>
              </a:rPr>
              <a:t>*ʕ,</a:t>
            </a:r>
            <a:r>
              <a:rPr lang="en-US" dirty="0" smtClean="0">
                <a:solidFill>
                  <a:srgbClr val="FF0000"/>
                </a:solidFill>
              </a:rPr>
              <a:t> uvular </a:t>
            </a:r>
            <a:r>
              <a:rPr lang="en-US" i="1" dirty="0" smtClean="0">
                <a:solidFill>
                  <a:srgbClr val="FF0000"/>
                </a:solidFill>
              </a:rPr>
              <a:t>*ʁ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*ʕi</a:t>
            </a:r>
            <a:r>
              <a:rPr lang="en-GB" dirty="0" smtClean="0">
                <a:solidFill>
                  <a:srgbClr val="FF0000"/>
                </a:solidFill>
              </a:rPr>
              <a:t> &gt; </a:t>
            </a:r>
            <a:r>
              <a:rPr lang="en-GB" i="1" dirty="0" smtClean="0">
                <a:solidFill>
                  <a:srgbClr val="FF0000"/>
                </a:solidFill>
              </a:rPr>
              <a:t>għi</a:t>
            </a:r>
            <a:r>
              <a:rPr lang="en-GB" dirty="0" smtClean="0">
                <a:solidFill>
                  <a:srgbClr val="FF0000"/>
                </a:solidFill>
              </a:rPr>
              <a:t> [eˁj] ~ [aˁj]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cf. Old Chinese </a:t>
            </a:r>
            <a:r>
              <a:rPr lang="en-US" i="1" dirty="0" smtClean="0">
                <a:solidFill>
                  <a:srgbClr val="FF0000"/>
                </a:solidFill>
              </a:rPr>
              <a:t>*i</a:t>
            </a:r>
            <a:r>
              <a:rPr lang="en-US" dirty="0" smtClean="0">
                <a:solidFill>
                  <a:srgbClr val="FF0000"/>
                </a:solidFill>
              </a:rPr>
              <a:t> &gt; </a:t>
            </a:r>
            <a:r>
              <a:rPr lang="en-US" i="1" dirty="0" smtClean="0">
                <a:solidFill>
                  <a:srgbClr val="FF0000"/>
                </a:solidFill>
              </a:rPr>
              <a:t>*ei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(&gt; </a:t>
            </a:r>
            <a:r>
              <a:rPr lang="en-US" i="1" dirty="0" smtClean="0">
                <a:solidFill>
                  <a:srgbClr val="FF0000"/>
                </a:solidFill>
              </a:rPr>
              <a:t>*ai)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*ʕi</a:t>
            </a:r>
            <a:r>
              <a:rPr lang="en-GB" dirty="0" smtClean="0">
                <a:solidFill>
                  <a:srgbClr val="FF0000"/>
                </a:solidFill>
              </a:rPr>
              <a:t> &gt; </a:t>
            </a:r>
            <a:r>
              <a:rPr lang="en-GB" i="1" dirty="0" smtClean="0">
                <a:solidFill>
                  <a:srgbClr val="FF0000"/>
                </a:solidFill>
              </a:rPr>
              <a:t>għu</a:t>
            </a:r>
            <a:r>
              <a:rPr lang="en-GB" dirty="0" smtClean="0">
                <a:solidFill>
                  <a:srgbClr val="FF0000"/>
                </a:solidFill>
              </a:rPr>
              <a:t> [oˁw] ~ [aˁw]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cf. Old Chinese 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&gt; </a:t>
            </a:r>
            <a:r>
              <a:rPr lang="en-US" i="1" dirty="0" smtClean="0">
                <a:solidFill>
                  <a:srgbClr val="FF0000"/>
                </a:solidFill>
              </a:rPr>
              <a:t>*ou </a:t>
            </a:r>
            <a:r>
              <a:rPr lang="en-US" dirty="0" smtClean="0">
                <a:solidFill>
                  <a:srgbClr val="FF0000"/>
                </a:solidFill>
              </a:rPr>
              <a:t>(&gt; </a:t>
            </a:r>
            <a:r>
              <a:rPr lang="en-US" i="1" dirty="0" smtClean="0">
                <a:solidFill>
                  <a:srgbClr val="FF0000"/>
                </a:solidFill>
              </a:rPr>
              <a:t>*au)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Maltese ‘type B’: low vowel bent up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anchor="ctr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600" i="1" u="sng" dirty="0">
                <a:solidFill>
                  <a:srgbClr val="0070C0"/>
                </a:solidFill>
              </a:rPr>
              <a:t>k</a:t>
            </a:r>
            <a:r>
              <a:rPr lang="en-GB" sz="3600" i="1" u="sng" dirty="0" smtClean="0">
                <a:solidFill>
                  <a:srgbClr val="0070C0"/>
                </a:solidFill>
              </a:rPr>
              <a:t>itāb</a:t>
            </a:r>
            <a:r>
              <a:rPr lang="en-GB" sz="3600" dirty="0" smtClean="0">
                <a:solidFill>
                  <a:srgbClr val="0070C0"/>
                </a:solidFill>
              </a:rPr>
              <a:t> &gt; </a:t>
            </a:r>
            <a:r>
              <a:rPr lang="en-GB" sz="3600" i="1" dirty="0" smtClean="0">
                <a:solidFill>
                  <a:srgbClr val="0070C0"/>
                </a:solidFill>
              </a:rPr>
              <a:t>ktieb </a:t>
            </a:r>
            <a:r>
              <a:rPr lang="en-GB" sz="3600" dirty="0" smtClean="0">
                <a:solidFill>
                  <a:srgbClr val="0070C0"/>
                </a:solidFill>
              </a:rPr>
              <a:t>‘book’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bāb</a:t>
            </a:r>
            <a:r>
              <a:rPr lang="en-US" sz="3600" dirty="0" smtClean="0">
                <a:solidFill>
                  <a:srgbClr val="0070C0"/>
                </a:solidFill>
              </a:rPr>
              <a:t> &gt; </a:t>
            </a:r>
            <a:r>
              <a:rPr lang="en-US" sz="3600" i="1" dirty="0" smtClean="0">
                <a:solidFill>
                  <a:srgbClr val="0070C0"/>
                </a:solidFill>
              </a:rPr>
              <a:t>bieb</a:t>
            </a:r>
            <a:r>
              <a:rPr lang="en-US" sz="3600" dirty="0" smtClean="0">
                <a:solidFill>
                  <a:srgbClr val="0070C0"/>
                </a:solidFill>
              </a:rPr>
              <a:t> ‘door’</a:t>
            </a:r>
            <a:endParaRPr lang="en-GB" sz="36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cf. Old Chinese </a:t>
            </a:r>
            <a:r>
              <a:rPr lang="en-US" sz="3600" i="1" dirty="0" smtClean="0">
                <a:solidFill>
                  <a:srgbClr val="0070C0"/>
                </a:solidFill>
              </a:rPr>
              <a:t>*a</a:t>
            </a:r>
            <a:r>
              <a:rPr lang="en-US" sz="3600" dirty="0" smtClean="0">
                <a:solidFill>
                  <a:srgbClr val="0070C0"/>
                </a:solidFill>
              </a:rPr>
              <a:t> &gt; </a:t>
            </a:r>
            <a:r>
              <a:rPr lang="en-US" sz="3600" i="1" dirty="0" smtClean="0">
                <a:solidFill>
                  <a:srgbClr val="0070C0"/>
                </a:solidFill>
              </a:rPr>
              <a:t>*ɨa</a:t>
            </a:r>
          </a:p>
          <a:p>
            <a:pPr marL="0" indent="0" algn="ctr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Norman mentioned the </a:t>
            </a:r>
            <a:r>
              <a:rPr lang="en-US" sz="3600" i="1" dirty="0" smtClean="0">
                <a:solidFill>
                  <a:srgbClr val="0070C0"/>
                </a:solidFill>
              </a:rPr>
              <a:t>imāla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phenomenon in Arabic. At last I saw what it looked like!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014536"/>
            <a:ext cx="8155781" cy="3536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None of that should have surprised me, because Arabic </a:t>
            </a:r>
            <a:r>
              <a:rPr lang="en-US" i="1" dirty="0" smtClean="0"/>
              <a:t>imāla</a:t>
            </a:r>
            <a:r>
              <a:rPr lang="en-US" dirty="0" smtClean="0"/>
              <a:t> means … ‘bending’!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ar-AE" sz="3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إمالة</a:t>
            </a:r>
            <a:endParaRPr lang="en-GB" sz="3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447800"/>
            <a:ext cx="6019800" cy="396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</a:t>
            </a:r>
            <a:r>
              <a:rPr lang="en-US" b="1" dirty="0" smtClean="0">
                <a:solidFill>
                  <a:srgbClr val="FF0000"/>
                </a:solidFill>
              </a:rPr>
              <a:t>type A</a:t>
            </a:r>
            <a:r>
              <a:rPr lang="en-US" b="1" dirty="0" smtClean="0"/>
              <a:t> </a:t>
            </a:r>
            <a:r>
              <a:rPr lang="en-US" dirty="0" smtClean="0"/>
              <a:t>was characterized by </a:t>
            </a:r>
            <a:r>
              <a:rPr lang="en-US" b="1" dirty="0" smtClean="0">
                <a:solidFill>
                  <a:srgbClr val="FF0000"/>
                </a:solidFill>
              </a:rPr>
              <a:t>pharygealization</a:t>
            </a:r>
            <a:r>
              <a:rPr lang="en-US" dirty="0" smtClean="0"/>
              <a:t> (‘</a:t>
            </a:r>
            <a:r>
              <a:rPr lang="en-US" b="1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’). But was it always that way?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48" y="137160"/>
            <a:ext cx="8191500" cy="655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Part 1: The Maltese key</a:t>
            </a:r>
            <a:endParaRPr lang="en-GB" sz="6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943600"/>
            <a:ext cx="36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background is a modification of a file by Alecastorina93 licensed under the Creative Commons Attribution-Share Alike 3.0 Unported license.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69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Part 2: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sz="5300" b="1" dirty="0" smtClean="0">
                <a:latin typeface="Calibri" panose="020F0502020204030204" pitchFamily="34" charset="0"/>
              </a:rPr>
              <a:t>Through the </a:t>
            </a:r>
            <a:r>
              <a:rPr lang="en-US" sz="5300" b="1" i="1" dirty="0" smtClean="0">
                <a:latin typeface="Calibri" panose="020F0502020204030204" pitchFamily="34" charset="0"/>
              </a:rPr>
              <a:t>bieb</a:t>
            </a:r>
            <a:r>
              <a:rPr lang="en-US" sz="5300" b="1" dirty="0">
                <a:latin typeface="Calibri" panose="020F0502020204030204" pitchFamily="34" charset="0"/>
              </a:rPr>
              <a:t/>
            </a:r>
            <a:br>
              <a:rPr lang="en-US" sz="5300" b="1" dirty="0">
                <a:latin typeface="Calibri" panose="020F0502020204030204" pitchFamily="34" charset="0"/>
              </a:rPr>
            </a:br>
            <a:r>
              <a:rPr lang="en-US" sz="5300" b="1" dirty="0" smtClean="0">
                <a:latin typeface="Calibri" panose="020F0502020204030204" pitchFamily="34" charset="0"/>
              </a:rPr>
              <a:t>types A and B in areal perspective</a:t>
            </a:r>
            <a:endParaRPr lang="en-GB" sz="53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Norman 1994 (emphasis mine)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“Some kind of division of words into two series, one of which is characterized by </a:t>
            </a:r>
            <a:r>
              <a:rPr lang="en-GB" sz="4800" dirty="0" smtClean="0">
                <a:solidFill>
                  <a:srgbClr val="0070C0"/>
                </a:solidFill>
              </a:rPr>
              <a:t>palatalization</a:t>
            </a:r>
            <a:r>
              <a:rPr lang="en-GB" sz="4800" dirty="0" smtClean="0"/>
              <a:t> and the other by </a:t>
            </a:r>
            <a:r>
              <a:rPr lang="en-GB" sz="4800" dirty="0" smtClean="0">
                <a:solidFill>
                  <a:srgbClr val="FF0000"/>
                </a:solidFill>
              </a:rPr>
              <a:t>velarization or pharyngealization</a:t>
            </a:r>
            <a:r>
              <a:rPr lang="en-GB" sz="4800" dirty="0" smtClean="0"/>
              <a:t> is a common phenomenon </a:t>
            </a:r>
            <a:r>
              <a:rPr lang="en-GB" sz="4800" b="1" i="1" dirty="0" smtClean="0"/>
              <a:t>all over the Eurasian continent</a:t>
            </a:r>
            <a:r>
              <a:rPr lang="en-GB" sz="4800" i="1" dirty="0" smtClean="0"/>
              <a:t>”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25465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Baxter and Sagart’s “typologically unusual” system of </a:t>
            </a:r>
            <a:r>
              <a:rPr lang="en-US" b="1" dirty="0" smtClean="0">
                <a:solidFill>
                  <a:srgbClr val="FF0000"/>
                </a:solidFill>
              </a:rPr>
              <a:t>36 type A (emphatic) consonants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*pˁ- *pʰˁ-, *bˁ-, *mˁ-, *m̥ˁ-</a:t>
            </a:r>
          </a:p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</a:t>
            </a:r>
            <a:r>
              <a:rPr lang="en-US" sz="3900" i="1" dirty="0">
                <a:solidFill>
                  <a:srgbClr val="FF0000"/>
                </a:solidFill>
              </a:rPr>
              <a:t>t</a:t>
            </a:r>
            <a:r>
              <a:rPr lang="en-US" sz="3900" i="1" dirty="0" smtClean="0">
                <a:solidFill>
                  <a:srgbClr val="FF0000"/>
                </a:solidFill>
              </a:rPr>
              <a:t>ˁ- *</a:t>
            </a:r>
            <a:r>
              <a:rPr lang="en-US" sz="3900" i="1" dirty="0">
                <a:solidFill>
                  <a:srgbClr val="FF0000"/>
                </a:solidFill>
              </a:rPr>
              <a:t>t</a:t>
            </a:r>
            <a:r>
              <a:rPr lang="en-US" sz="3900" i="1" dirty="0" smtClean="0">
                <a:solidFill>
                  <a:srgbClr val="FF0000"/>
                </a:solidFill>
              </a:rPr>
              <a:t>ʰˁ-, *</a:t>
            </a:r>
            <a:r>
              <a:rPr lang="en-US" sz="3900" i="1" dirty="0">
                <a:solidFill>
                  <a:srgbClr val="FF0000"/>
                </a:solidFill>
              </a:rPr>
              <a:t>d</a:t>
            </a:r>
            <a:r>
              <a:rPr lang="en-US" sz="3900" i="1" dirty="0" smtClean="0">
                <a:solidFill>
                  <a:srgbClr val="FF0000"/>
                </a:solidFill>
              </a:rPr>
              <a:t>ˁ-, *</a:t>
            </a:r>
            <a:r>
              <a:rPr lang="en-US" sz="3900" i="1" dirty="0">
                <a:solidFill>
                  <a:srgbClr val="FF0000"/>
                </a:solidFill>
              </a:rPr>
              <a:t>n</a:t>
            </a:r>
            <a:r>
              <a:rPr lang="en-US" sz="3900" i="1" dirty="0" smtClean="0">
                <a:solidFill>
                  <a:srgbClr val="FF0000"/>
                </a:solidFill>
              </a:rPr>
              <a:t>ˁ-, *n̥ˁ-     tsˁ- *tsʰˁ-, *dzˁ-, *sˁ-</a:t>
            </a:r>
          </a:p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</a:t>
            </a:r>
            <a:r>
              <a:rPr lang="en-US" sz="3900" i="1" dirty="0">
                <a:solidFill>
                  <a:srgbClr val="FF0000"/>
                </a:solidFill>
              </a:rPr>
              <a:t>l</a:t>
            </a:r>
            <a:r>
              <a:rPr lang="en-US" sz="3900" i="1" dirty="0" smtClean="0">
                <a:solidFill>
                  <a:srgbClr val="FF0000"/>
                </a:solidFill>
              </a:rPr>
              <a:t>ˁ- *l̥ˁ-, *</a:t>
            </a:r>
            <a:r>
              <a:rPr lang="en-US" sz="3900" i="1" dirty="0">
                <a:solidFill>
                  <a:srgbClr val="FF0000"/>
                </a:solidFill>
              </a:rPr>
              <a:t>r</a:t>
            </a:r>
            <a:r>
              <a:rPr lang="en-US" sz="3900" i="1" dirty="0" smtClean="0">
                <a:solidFill>
                  <a:srgbClr val="FF0000"/>
                </a:solidFill>
              </a:rPr>
              <a:t>ˁ-, *r̥ˁ-</a:t>
            </a:r>
          </a:p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</a:t>
            </a:r>
            <a:r>
              <a:rPr lang="en-US" sz="3900" i="1" dirty="0">
                <a:solidFill>
                  <a:srgbClr val="FF0000"/>
                </a:solidFill>
              </a:rPr>
              <a:t>k</a:t>
            </a:r>
            <a:r>
              <a:rPr lang="en-US" sz="3900" i="1" dirty="0" smtClean="0">
                <a:solidFill>
                  <a:srgbClr val="FF0000"/>
                </a:solidFill>
              </a:rPr>
              <a:t>ˁ- *</a:t>
            </a:r>
            <a:r>
              <a:rPr lang="en-US" sz="3900" i="1" dirty="0">
                <a:solidFill>
                  <a:srgbClr val="FF0000"/>
                </a:solidFill>
              </a:rPr>
              <a:t>k</a:t>
            </a:r>
            <a:r>
              <a:rPr lang="en-US" sz="3900" i="1" dirty="0" smtClean="0">
                <a:solidFill>
                  <a:srgbClr val="FF0000"/>
                </a:solidFill>
              </a:rPr>
              <a:t>ʰˁ-, *</a:t>
            </a:r>
            <a:r>
              <a:rPr lang="en-US" sz="3900" i="1" dirty="0">
                <a:solidFill>
                  <a:srgbClr val="FF0000"/>
                </a:solidFill>
              </a:rPr>
              <a:t>g</a:t>
            </a:r>
            <a:r>
              <a:rPr lang="en-US" sz="3900" i="1" dirty="0" smtClean="0">
                <a:solidFill>
                  <a:srgbClr val="FF0000"/>
                </a:solidFill>
              </a:rPr>
              <a:t>ˁ-, *nˁ-, *n̥ˁ-     *kʷˁ- *</a:t>
            </a:r>
            <a:r>
              <a:rPr lang="en-US" sz="3900" i="1" dirty="0">
                <a:solidFill>
                  <a:srgbClr val="FF0000"/>
                </a:solidFill>
              </a:rPr>
              <a:t>k</a:t>
            </a:r>
            <a:r>
              <a:rPr lang="en-US" sz="3900" i="1" dirty="0" smtClean="0">
                <a:solidFill>
                  <a:srgbClr val="FF0000"/>
                </a:solidFill>
              </a:rPr>
              <a:t>ʷʰˁ-, *gʷˁ-, *nˁ-, *n̥ˁ-</a:t>
            </a:r>
          </a:p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</a:t>
            </a:r>
            <a:r>
              <a:rPr lang="en-US" sz="3900" i="1" dirty="0">
                <a:solidFill>
                  <a:srgbClr val="FF0000"/>
                </a:solidFill>
              </a:rPr>
              <a:t>q</a:t>
            </a:r>
            <a:r>
              <a:rPr lang="en-US" sz="3900" i="1" dirty="0" smtClean="0">
                <a:solidFill>
                  <a:srgbClr val="FF0000"/>
                </a:solidFill>
              </a:rPr>
              <a:t>ˁ- *</a:t>
            </a:r>
            <a:r>
              <a:rPr lang="en-US" sz="3900" i="1" dirty="0">
                <a:solidFill>
                  <a:srgbClr val="FF0000"/>
                </a:solidFill>
              </a:rPr>
              <a:t>q</a:t>
            </a:r>
            <a:r>
              <a:rPr lang="en-US" sz="3900" i="1" dirty="0" smtClean="0">
                <a:solidFill>
                  <a:srgbClr val="FF0000"/>
                </a:solidFill>
              </a:rPr>
              <a:t>ʰˁ-, *ɢˁ-     *qʷˁ- *</a:t>
            </a:r>
            <a:r>
              <a:rPr lang="en-US" sz="3900" i="1" dirty="0">
                <a:solidFill>
                  <a:srgbClr val="FF0000"/>
                </a:solidFill>
              </a:rPr>
              <a:t>q</a:t>
            </a:r>
            <a:r>
              <a:rPr lang="en-US" sz="3900" i="1" dirty="0" smtClean="0">
                <a:solidFill>
                  <a:srgbClr val="FF0000"/>
                </a:solidFill>
              </a:rPr>
              <a:t>ʷʰˁ-, *ɢʷˁ-</a:t>
            </a:r>
          </a:p>
          <a:p>
            <a:pPr marL="0" indent="0" algn="ctr">
              <a:buNone/>
            </a:pPr>
            <a:r>
              <a:rPr lang="en-US" sz="3900" i="1" dirty="0" smtClean="0">
                <a:solidFill>
                  <a:srgbClr val="FF0000"/>
                </a:solidFill>
              </a:rPr>
              <a:t>*ʔˁ-, *ʔʷˁ-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All have </a:t>
            </a:r>
            <a:r>
              <a:rPr lang="en-US" sz="3600" dirty="0" smtClean="0">
                <a:solidFill>
                  <a:srgbClr val="0070C0"/>
                </a:solidFill>
              </a:rPr>
              <a:t>type B (nonemphatic) </a:t>
            </a:r>
            <a:r>
              <a:rPr lang="en-US" sz="3600" dirty="0" smtClean="0"/>
              <a:t>counterparts except for the rare </a:t>
            </a:r>
            <a:r>
              <a:rPr lang="en-US" sz="3600" dirty="0" smtClean="0">
                <a:solidFill>
                  <a:srgbClr val="FF0000"/>
                </a:solidFill>
              </a:rPr>
              <a:t>*</a:t>
            </a:r>
            <a:r>
              <a:rPr lang="en-US" sz="3600" i="1" dirty="0" smtClean="0">
                <a:solidFill>
                  <a:srgbClr val="FF0000"/>
                </a:solidFill>
              </a:rPr>
              <a:t>ʔʷˁ-</a:t>
            </a:r>
            <a:r>
              <a:rPr lang="en-US" sz="3600" i="1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I do not know of any language with more </a:t>
            </a:r>
            <a:r>
              <a:rPr lang="en-US" sz="3600" dirty="0" smtClean="0">
                <a:solidFill>
                  <a:srgbClr val="FF0000"/>
                </a:solidFill>
              </a:rPr>
              <a:t>emphatics</a:t>
            </a:r>
            <a:r>
              <a:rPr lang="en-US" sz="3600" dirty="0" smtClean="0"/>
              <a:t> than </a:t>
            </a:r>
            <a:r>
              <a:rPr lang="en-US" sz="3600" dirty="0" smtClean="0">
                <a:solidFill>
                  <a:srgbClr val="0070C0"/>
                </a:solidFill>
              </a:rPr>
              <a:t>nonemphatics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But I do know of languages with similarly structured consonant inventories.</a:t>
            </a:r>
          </a:p>
          <a:p>
            <a:pPr marL="0" indent="0" algn="ctr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60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Cairene Arabic (Youssef 2006)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23 emphatic (type A) consonants including some not in Baxter and Sagart’s Old Chinese: [</a:t>
            </a:r>
            <a:r>
              <a:rPr lang="en-US" dirty="0" smtClean="0">
                <a:solidFill>
                  <a:srgbClr val="FF0000"/>
                </a:solidFill>
              </a:rPr>
              <a:t>fˁ vˁ wˁ zˁ ʃˁ ʒˁ xˁ ɣˁ ħˁ ʕˁ </a:t>
            </a:r>
            <a:r>
              <a:rPr lang="en-US" i="1" dirty="0" smtClean="0"/>
              <a:t>(sic!) </a:t>
            </a:r>
            <a:r>
              <a:rPr lang="en-US" dirty="0" smtClean="0">
                <a:solidFill>
                  <a:srgbClr val="FF0000"/>
                </a:solidFill>
              </a:rPr>
              <a:t>hˁ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Is there a real phonetic distinction between </a:t>
            </a:r>
            <a:r>
              <a:rPr lang="en-US" dirty="0" smtClean="0">
                <a:solidFill>
                  <a:srgbClr val="0070C0"/>
                </a:solidFill>
              </a:rPr>
              <a:t>nonemphatic / nonpharyngealized pharygeals </a:t>
            </a:r>
            <a:r>
              <a:rPr lang="en-US" i="1" dirty="0" smtClean="0"/>
              <a:t>(sic!) 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0070C0"/>
                </a:solidFill>
              </a:rPr>
              <a:t>ħ ʕ</a:t>
            </a:r>
            <a:r>
              <a:rPr lang="en-US" dirty="0" smtClean="0"/>
              <a:t>] and </a:t>
            </a:r>
            <a:r>
              <a:rPr lang="en-US" dirty="0" smtClean="0">
                <a:solidFill>
                  <a:srgbClr val="FF0000"/>
                </a:solidFill>
              </a:rPr>
              <a:t>emphatic / pharyngealized pharyngeals</a:t>
            </a:r>
            <a:r>
              <a:rPr lang="en-US" i="1" dirty="0" smtClean="0"/>
              <a:t> (sic!)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FF0000"/>
                </a:solidFill>
              </a:rPr>
              <a:t>hˁ ʕˁ</a:t>
            </a:r>
            <a:r>
              <a:rPr lang="en-US" dirty="0" smtClean="0"/>
              <a:t>]?</a:t>
            </a:r>
          </a:p>
          <a:p>
            <a:r>
              <a:rPr lang="en-US" dirty="0" smtClean="0"/>
              <a:t>Near-total symmetry like Baxter and Sagart’s Old Chinese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emphatic</a:t>
            </a:r>
            <a:r>
              <a:rPr lang="en-US" dirty="0" smtClean="0"/>
              <a:t> consonants have </a:t>
            </a:r>
            <a:r>
              <a:rPr lang="en-US" dirty="0" smtClean="0">
                <a:solidFill>
                  <a:srgbClr val="0070C0"/>
                </a:solidFill>
              </a:rPr>
              <a:t>nonemphatic</a:t>
            </a:r>
            <a:r>
              <a:rPr lang="en-US" dirty="0" smtClean="0"/>
              <a:t> counterparts</a:t>
            </a:r>
          </a:p>
          <a:p>
            <a:pPr lvl="1"/>
            <a:r>
              <a:rPr lang="en-US" dirty="0" smtClean="0"/>
              <a:t>The only </a:t>
            </a:r>
            <a:r>
              <a:rPr lang="en-US" dirty="0" smtClean="0">
                <a:solidFill>
                  <a:srgbClr val="0070C0"/>
                </a:solidFill>
              </a:rPr>
              <a:t>nonemphatic</a:t>
            </a:r>
            <a:r>
              <a:rPr lang="en-US" dirty="0" smtClean="0"/>
              <a:t> consonant without an </a:t>
            </a:r>
            <a:r>
              <a:rPr lang="en-US" dirty="0" smtClean="0">
                <a:solidFill>
                  <a:srgbClr val="FF0000"/>
                </a:solidFill>
              </a:rPr>
              <a:t>emphatic</a:t>
            </a:r>
            <a:r>
              <a:rPr lang="en-US" dirty="0" smtClean="0"/>
              <a:t> counterpart is [q] (which behaves like an </a:t>
            </a:r>
            <a:r>
              <a:rPr lang="en-US" dirty="0" smtClean="0">
                <a:solidFill>
                  <a:srgbClr val="FF0000"/>
                </a:solidFill>
              </a:rPr>
              <a:t>emphatic</a:t>
            </a:r>
            <a:r>
              <a:rPr lang="en-US" dirty="0" smtClean="0"/>
              <a:t> consonant before [</a:t>
            </a:r>
            <a:r>
              <a:rPr lang="en-US" dirty="0" smtClean="0">
                <a:solidFill>
                  <a:srgbClr val="FF0000"/>
                </a:solidFill>
              </a:rPr>
              <a:t>ɑˁ</a:t>
            </a:r>
            <a:r>
              <a:rPr lang="en-US" dirty="0" smtClean="0"/>
              <a:t>] </a:t>
            </a:r>
          </a:p>
          <a:p>
            <a:r>
              <a:rPr lang="en-US" dirty="0" smtClean="0"/>
              <a:t>BUT most </a:t>
            </a:r>
            <a:r>
              <a:rPr lang="en-US" dirty="0" smtClean="0">
                <a:solidFill>
                  <a:srgbClr val="FF0000"/>
                </a:solidFill>
              </a:rPr>
              <a:t>emphatics</a:t>
            </a:r>
            <a:r>
              <a:rPr lang="en-US" dirty="0" smtClean="0"/>
              <a:t> are allophones of </a:t>
            </a:r>
            <a:r>
              <a:rPr lang="en-US" dirty="0" smtClean="0">
                <a:solidFill>
                  <a:srgbClr val="0070C0"/>
                </a:solidFill>
              </a:rPr>
              <a:t>nonemphatics</a:t>
            </a:r>
            <a:r>
              <a:rPr lang="en-US" dirty="0" smtClean="0"/>
              <a:t>, not phonemes</a:t>
            </a:r>
          </a:p>
          <a:p>
            <a:r>
              <a:rPr lang="en-US" dirty="0"/>
              <a:t>O</a:t>
            </a:r>
            <a:r>
              <a:rPr lang="en-US" dirty="0" smtClean="0"/>
              <a:t>nly /</a:t>
            </a:r>
            <a:r>
              <a:rPr lang="en-GB" dirty="0" smtClean="0">
                <a:solidFill>
                  <a:srgbClr val="FF0000"/>
                </a:solidFill>
              </a:rPr>
              <a:t>tˁ dˁ sˁ zˁ rˁ</a:t>
            </a:r>
            <a:r>
              <a:rPr lang="en-US" dirty="0" smtClean="0"/>
              <a:t>/ are phonemes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2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Russian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Near-total symmetry of</a:t>
            </a:r>
          </a:p>
          <a:p>
            <a:pPr lvl="1"/>
            <a:r>
              <a:rPr lang="en-US" sz="2700" dirty="0" smtClean="0">
                <a:solidFill>
                  <a:srgbClr val="FF0000"/>
                </a:solidFill>
              </a:rPr>
              <a:t>nonpalatalized</a:t>
            </a:r>
            <a:r>
              <a:rPr lang="en-US" sz="2700" dirty="0" smtClean="0"/>
              <a:t> (Norman: </a:t>
            </a:r>
            <a:r>
              <a:rPr lang="en-US" sz="2700" dirty="0" smtClean="0">
                <a:solidFill>
                  <a:srgbClr val="FF0000"/>
                </a:solidFill>
              </a:rPr>
              <a:t>pharyngealized</a:t>
            </a:r>
            <a:r>
              <a:rPr lang="en-US" sz="2700" dirty="0" smtClean="0"/>
              <a:t>; </a:t>
            </a:r>
            <a:r>
              <a:rPr lang="en-US" sz="2700" dirty="0" smtClean="0">
                <a:solidFill>
                  <a:srgbClr val="FF0000"/>
                </a:solidFill>
              </a:rPr>
              <a:t>type A</a:t>
            </a:r>
            <a:r>
              <a:rPr lang="en-US" sz="2700" dirty="0" smtClean="0"/>
              <a:t>) and</a:t>
            </a:r>
          </a:p>
          <a:p>
            <a:pPr lvl="1"/>
            <a:r>
              <a:rPr lang="en-US" sz="2700" dirty="0" smtClean="0">
                <a:solidFill>
                  <a:srgbClr val="0070C0"/>
                </a:solidFill>
              </a:rPr>
              <a:t>palatalized</a:t>
            </a:r>
            <a:r>
              <a:rPr lang="en-US" sz="2700" dirty="0" smtClean="0"/>
              <a:t> (≅ </a:t>
            </a:r>
            <a:r>
              <a:rPr lang="en-US" sz="2700" dirty="0" smtClean="0">
                <a:solidFill>
                  <a:srgbClr val="0070C0"/>
                </a:solidFill>
              </a:rPr>
              <a:t>type B</a:t>
            </a:r>
            <a:r>
              <a:rPr lang="en-US" sz="2700" dirty="0" smtClean="0"/>
              <a:t>) consonants</a:t>
            </a:r>
          </a:p>
          <a:p>
            <a:pPr marL="0" indent="0">
              <a:buNone/>
            </a:pPr>
            <a:r>
              <a:rPr lang="en-US" sz="2700" dirty="0"/>
              <a:t>	</a:t>
            </a:r>
            <a:r>
              <a:rPr lang="en-US" sz="2700" dirty="0" smtClean="0"/>
              <a:t>like Baxter and Sagart’s Old Chinese</a:t>
            </a:r>
          </a:p>
          <a:p>
            <a:r>
              <a:rPr lang="en-US" sz="2700" dirty="0" smtClean="0"/>
              <a:t>Most pairs are phonemes (unlike Cairene Arabic but like Baxter and Sagart’s Old Chinese)</a:t>
            </a:r>
          </a:p>
          <a:p>
            <a:r>
              <a:rPr lang="en-US" sz="2700" dirty="0" smtClean="0"/>
              <a:t>BUT the Russian distinction involves </a:t>
            </a:r>
            <a:r>
              <a:rPr lang="en-US" sz="2700" dirty="0" smtClean="0">
                <a:solidFill>
                  <a:srgbClr val="0070C0"/>
                </a:solidFill>
              </a:rPr>
              <a:t>palatalization</a:t>
            </a:r>
            <a:r>
              <a:rPr lang="en-US" sz="2700" dirty="0" smtClean="0"/>
              <a:t> and the Old Chinese distinction generally does not</a:t>
            </a:r>
          </a:p>
          <a:p>
            <a:pPr lvl="1"/>
            <a:r>
              <a:rPr lang="en-US" sz="2700" i="1" dirty="0" smtClean="0"/>
              <a:t>Some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>type B </a:t>
            </a:r>
            <a:r>
              <a:rPr lang="en-US" sz="2700" dirty="0" smtClean="0"/>
              <a:t>syllables </a:t>
            </a:r>
            <a:r>
              <a:rPr lang="en-US" sz="2700" dirty="0" smtClean="0">
                <a:solidFill>
                  <a:srgbClr val="0070C0"/>
                </a:solidFill>
              </a:rPr>
              <a:t>palatalized</a:t>
            </a:r>
            <a:r>
              <a:rPr lang="en-US" sz="2700" dirty="0" smtClean="0"/>
              <a:t> in Late Old Chinese, but certainly not most</a:t>
            </a:r>
            <a:endParaRPr lang="en-GB" sz="2700" i="1" dirty="0"/>
          </a:p>
        </p:txBody>
      </p:sp>
    </p:spTree>
    <p:extLst>
      <p:ext uri="{BB962C8B-B14F-4D97-AF65-F5344CB8AC3E}">
        <p14:creationId xmlns:p14="http://schemas.microsoft.com/office/powerpoint/2010/main" val="2048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</a:t>
            </a:r>
            <a:r>
              <a:rPr lang="en-US" b="1" i="1" dirty="0" smtClean="0"/>
              <a:t>bit</a:t>
            </a:r>
            <a:r>
              <a:rPr lang="en-US" b="1" dirty="0" smtClean="0"/>
              <a:t> closer in time and space to Old Chinese:</a:t>
            </a:r>
            <a:br>
              <a:rPr lang="en-US" b="1" dirty="0" smtClean="0"/>
            </a:br>
            <a:r>
              <a:rPr lang="en-US" b="1" dirty="0" smtClean="0"/>
              <a:t>Old Turkic (8</a:t>
            </a:r>
            <a:r>
              <a:rPr lang="en-US" b="1" baseline="30000" dirty="0" smtClean="0"/>
              <a:t>th</a:t>
            </a:r>
            <a:r>
              <a:rPr lang="en-US" b="1" dirty="0" smtClean="0"/>
              <a:t> c. AD)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runic script for Old Turkic has two series of consonants, one for </a:t>
            </a:r>
            <a:r>
              <a:rPr lang="en-US" dirty="0" smtClean="0">
                <a:solidFill>
                  <a:srgbClr val="FF0000"/>
                </a:solidFill>
              </a:rPr>
              <a:t>back vowels </a:t>
            </a:r>
            <a:r>
              <a:rPr lang="en-US" dirty="0" smtClean="0"/>
              <a:t>(≅  </a:t>
            </a:r>
            <a:r>
              <a:rPr lang="en-US" dirty="0" smtClean="0">
                <a:solidFill>
                  <a:srgbClr val="FF0000"/>
                </a:solidFill>
              </a:rPr>
              <a:t>type A</a:t>
            </a:r>
            <a:r>
              <a:rPr lang="en-US" dirty="0" smtClean="0"/>
              <a:t>) and another for </a:t>
            </a:r>
            <a:r>
              <a:rPr lang="en-US" dirty="0" smtClean="0">
                <a:solidFill>
                  <a:srgbClr val="0070C0"/>
                </a:solidFill>
              </a:rPr>
              <a:t>front vowels </a:t>
            </a:r>
            <a:r>
              <a:rPr lang="en-US" dirty="0" smtClean="0"/>
              <a:t>(≅  </a:t>
            </a:r>
            <a:r>
              <a:rPr lang="en-US" dirty="0" smtClean="0">
                <a:solidFill>
                  <a:srgbClr val="0070C0"/>
                </a:solidFill>
              </a:rPr>
              <a:t>type B</a:t>
            </a:r>
            <a:r>
              <a:rPr lang="en-US" dirty="0" smtClean="0"/>
              <a:t>): e.g.,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back 𐰴 &lt;q&gt;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0070C0"/>
                </a:solidFill>
              </a:rPr>
              <a:t>front 𐰚 &lt;k&gt;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i="1" dirty="0" smtClean="0"/>
              <a:t>phonetic</a:t>
            </a:r>
            <a:r>
              <a:rPr lang="en-US" dirty="0" smtClean="0"/>
              <a:t> opposition may have been closer to that of Russian rather than Old Chinese</a:t>
            </a:r>
          </a:p>
          <a:p>
            <a:pPr marL="457200" lvl="1" indent="0">
              <a:buNone/>
            </a:pPr>
            <a:r>
              <a:rPr lang="en-US" dirty="0" smtClean="0"/>
              <a:t>though Russian doesn’t have </a:t>
            </a:r>
            <a:r>
              <a:rPr lang="en-US" dirty="0" smtClean="0">
                <a:solidFill>
                  <a:srgbClr val="FF0000"/>
                </a:solidFill>
              </a:rPr>
              <a:t>/q/</a:t>
            </a:r>
            <a:r>
              <a:rPr lang="en-US" dirty="0" smtClean="0"/>
              <a:t> or even </a:t>
            </a:r>
            <a:r>
              <a:rPr lang="en-US" dirty="0" smtClean="0">
                <a:solidFill>
                  <a:srgbClr val="FF0000"/>
                </a:solidFill>
              </a:rPr>
              <a:t>[q]</a:t>
            </a:r>
            <a:r>
              <a:rPr lang="en-US" dirty="0" smtClean="0"/>
              <a:t> or even </a:t>
            </a:r>
            <a:r>
              <a:rPr lang="en-US" dirty="0" smtClean="0">
                <a:solidFill>
                  <a:srgbClr val="FF0000"/>
                </a:solidFill>
              </a:rPr>
              <a:t>/k/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70C0"/>
                </a:solidFill>
              </a:rPr>
              <a:t>/kʲ/</a:t>
            </a:r>
          </a:p>
          <a:p>
            <a:r>
              <a:rPr lang="en-US" dirty="0" smtClean="0"/>
              <a:t>The two series are nearly symmetrical</a:t>
            </a:r>
          </a:p>
          <a:p>
            <a:r>
              <a:rPr lang="en-US" dirty="0" smtClean="0"/>
              <a:t>There are some neutral consonant characters: e.g., 𐰢 &lt;m&gt;</a:t>
            </a:r>
          </a:p>
          <a:p>
            <a:r>
              <a:rPr lang="en-US" dirty="0" smtClean="0"/>
              <a:t>BUT there is no </a:t>
            </a:r>
            <a:r>
              <a:rPr lang="en-US" i="1" dirty="0" smtClean="0"/>
              <a:t>phonemic</a:t>
            </a:r>
            <a:r>
              <a:rPr lang="en-US" dirty="0" smtClean="0"/>
              <a:t> opposition between the two series</a:t>
            </a:r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1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7200" b="1" dirty="0" smtClean="0"/>
              <a:t>Cairene Arabic, Russian,</a:t>
            </a:r>
            <a:br>
              <a:rPr lang="en-US" sz="7200" b="1" dirty="0" smtClean="0"/>
            </a:br>
            <a:r>
              <a:rPr lang="en-US" sz="7200" b="1" dirty="0" smtClean="0"/>
              <a:t>and Old Turkic</a:t>
            </a:r>
            <a:br>
              <a:rPr lang="en-US" sz="7200" b="1" dirty="0" smtClean="0"/>
            </a:br>
            <a:r>
              <a:rPr lang="en-US" sz="7200" b="1" dirty="0" smtClean="0"/>
              <a:t>demonstrate that a large paired consonant system</a:t>
            </a:r>
            <a:br>
              <a:rPr lang="en-US" sz="7200" b="1" dirty="0" smtClean="0"/>
            </a:br>
            <a:r>
              <a:rPr lang="en-US" sz="7200" b="1" dirty="0" smtClean="0"/>
              <a:t>like Baxter and Sagart’s is possible</a:t>
            </a:r>
            <a:endParaRPr lang="en-GB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2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However, in all three cases, a large system derives diachronically or synchronically from a system with fewer or even no 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Only 5 of the 23 Cairene </a:t>
            </a:r>
            <a:r>
              <a:rPr lang="en-US" sz="3200" dirty="0" smtClean="0">
                <a:solidFill>
                  <a:srgbClr val="FF0000"/>
                </a:solidFill>
              </a:rPr>
              <a:t>emphatic</a:t>
            </a:r>
            <a:r>
              <a:rPr lang="en-US" sz="3200" dirty="0" smtClean="0"/>
              <a:t> consonants are phonemic; only 7 </a:t>
            </a:r>
            <a:r>
              <a:rPr lang="en-US" sz="3200" dirty="0" smtClean="0">
                <a:solidFill>
                  <a:srgbClr val="FF0000"/>
                </a:solidFill>
              </a:rPr>
              <a:t>emphatic</a:t>
            </a:r>
            <a:r>
              <a:rPr lang="en-US" sz="3200" dirty="0" smtClean="0"/>
              <a:t> (here, </a:t>
            </a:r>
            <a:r>
              <a:rPr lang="en-US" sz="3200" dirty="0" smtClean="0">
                <a:solidFill>
                  <a:srgbClr val="FF0000"/>
                </a:solidFill>
              </a:rPr>
              <a:t>ejective</a:t>
            </a:r>
            <a:r>
              <a:rPr lang="en-US" sz="3200" dirty="0" smtClean="0"/>
              <a:t>) consonants can be reconstructed for Proto-Afroasiatic </a:t>
            </a:r>
            <a:r>
              <a:rPr lang="en-US" sz="3200" i="1" dirty="0" smtClean="0"/>
              <a:t>(</a:t>
            </a:r>
            <a:r>
              <a:rPr lang="en-US" sz="3200" i="1" dirty="0" smtClean="0">
                <a:solidFill>
                  <a:srgbClr val="FF0000"/>
                </a:solidFill>
              </a:rPr>
              <a:t>*p’*t’ *tl’ *s’ *c’*k’*kʷ’</a:t>
            </a:r>
            <a:r>
              <a:rPr lang="en-US" sz="3200" i="1" dirty="0" smtClean="0"/>
              <a:t>)</a:t>
            </a:r>
            <a:r>
              <a:rPr lang="en-US" sz="3200" dirty="0" smtClean="0"/>
              <a:t> (Ehret 1995)</a:t>
            </a:r>
          </a:p>
          <a:p>
            <a:r>
              <a:rPr lang="en-US" sz="3200" dirty="0" smtClean="0"/>
              <a:t>Although </a:t>
            </a:r>
            <a:r>
              <a:rPr lang="en-US" sz="3200" dirty="0" smtClean="0">
                <a:solidFill>
                  <a:srgbClr val="0070C0"/>
                </a:solidFill>
              </a:rPr>
              <a:t>palatalization</a:t>
            </a:r>
            <a:r>
              <a:rPr lang="en-US" sz="3200" dirty="0" smtClean="0"/>
              <a:t> is currently phonemic in Russian, it was once predictable in early Slavic until short front vowels conditioning it were lost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Backness</a:t>
            </a:r>
            <a:r>
              <a:rPr lang="en-US" sz="3200" dirty="0" smtClean="0"/>
              <a:t>/</a:t>
            </a:r>
            <a:r>
              <a:rPr lang="en-US" sz="3200" dirty="0" smtClean="0">
                <a:solidFill>
                  <a:srgbClr val="0070C0"/>
                </a:solidFill>
              </a:rPr>
              <a:t>frontness</a:t>
            </a:r>
            <a:r>
              <a:rPr lang="en-US" sz="3200" dirty="0" smtClean="0"/>
              <a:t> of Old Turkic consonants can be predicted: no pairs like /</a:t>
            </a:r>
            <a:r>
              <a:rPr lang="en-US" sz="3200" dirty="0" smtClean="0">
                <a:solidFill>
                  <a:srgbClr val="FF0000"/>
                </a:solidFill>
              </a:rPr>
              <a:t>qa</a:t>
            </a:r>
            <a:r>
              <a:rPr lang="en-US" sz="3200" dirty="0" smtClean="0"/>
              <a:t>/ vs. /</a:t>
            </a:r>
            <a:r>
              <a:rPr lang="en-US" sz="3200" dirty="0" smtClean="0">
                <a:solidFill>
                  <a:srgbClr val="0070C0"/>
                </a:solidFill>
              </a:rPr>
              <a:t>ka</a:t>
            </a:r>
            <a:r>
              <a:rPr lang="en-US" sz="3200" dirty="0" smtClean="0"/>
              <a:t>/ (unlike Baxter and Sagart’s Old Chinese)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92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8400" b="1" dirty="0" smtClean="0"/>
              <a:t>Is the Old Chinese consonant system also derived from an earlier system with fewer or even no pairs?</a:t>
            </a:r>
            <a:endParaRPr lang="en-GB" sz="8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2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Was the 36-emphatic system of Old Chinese a short-lived stage that was too large to last?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</a:t>
            </a:r>
            <a:r>
              <a:rPr lang="en-US" b="1" dirty="0" smtClean="0"/>
              <a:t>three-stage</a:t>
            </a:r>
            <a:r>
              <a:rPr lang="en-US" dirty="0" smtClean="0"/>
              <a:t> hypothesis: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Early Old Chinese</a:t>
            </a:r>
            <a:r>
              <a:rPr lang="en-US" dirty="0" smtClean="0"/>
              <a:t>: Few or no </a:t>
            </a:r>
            <a:r>
              <a:rPr lang="en-US" dirty="0" smtClean="0">
                <a:solidFill>
                  <a:srgbClr val="FF0000"/>
                </a:solidFill>
              </a:rPr>
              <a:t>emphatics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 predictable on the basis of </a:t>
            </a:r>
            <a:r>
              <a:rPr lang="en-US" dirty="0" smtClean="0">
                <a:solidFill>
                  <a:srgbClr val="FF0000"/>
                </a:solidFill>
              </a:rPr>
              <a:t>factor 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Middle Old Chinese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Factor X </a:t>
            </a:r>
            <a:r>
              <a:rPr lang="en-US" dirty="0" smtClean="0"/>
              <a:t>is partly or wholly gone, so </a:t>
            </a:r>
            <a:r>
              <a:rPr lang="en-US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 is no longer predictable and is now phonemic. Bent vowel allophones develop after consonants.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Late Old Chinese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 in consonants is partly or wholly gone, so bent vowel allophones are no longer predictable and are now phonemic.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The Karlgrenian consensus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 Chinese had two kinds of syllables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Type 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without </a:t>
            </a:r>
            <a:r>
              <a:rPr lang="en-US" sz="4800" i="1" dirty="0" smtClean="0">
                <a:solidFill>
                  <a:srgbClr val="FF0000"/>
                </a:solidFill>
              </a:rPr>
              <a:t>*-j-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FF0000"/>
                </a:solidFill>
              </a:rPr>
              <a:t>*ka</a:t>
            </a:r>
            <a:endParaRPr lang="en-GB" sz="144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Type </a:t>
            </a:r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with </a:t>
            </a:r>
            <a:r>
              <a:rPr lang="en-US" sz="4800" i="1" dirty="0" smtClean="0">
                <a:solidFill>
                  <a:srgbClr val="0070C0"/>
                </a:solidFill>
              </a:rPr>
              <a:t>*-j-</a:t>
            </a:r>
            <a:endParaRPr lang="en-US" sz="4800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0070C0"/>
                </a:solidFill>
              </a:rPr>
              <a:t>*k</a:t>
            </a:r>
            <a:r>
              <a:rPr lang="en-US" sz="14400" b="1" i="1" dirty="0" smtClean="0">
                <a:solidFill>
                  <a:srgbClr val="0070C0"/>
                </a:solidFill>
              </a:rPr>
              <a:t>j</a:t>
            </a:r>
            <a:r>
              <a:rPr lang="en-US" sz="14400" i="1" dirty="0" smtClean="0">
                <a:solidFill>
                  <a:srgbClr val="0070C0"/>
                </a:solidFill>
              </a:rPr>
              <a:t>a</a:t>
            </a:r>
            <a:endParaRPr lang="en-GB" sz="14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7315200" cy="481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was </a:t>
            </a:r>
            <a:r>
              <a:rPr lang="en-US" sz="7200" b="1" dirty="0" smtClean="0">
                <a:solidFill>
                  <a:srgbClr val="FF0000"/>
                </a:solidFill>
              </a:rPr>
              <a:t>factor X</a:t>
            </a:r>
            <a:r>
              <a:rPr lang="en-US" sz="7200" b="1" dirty="0" smtClean="0"/>
              <a:t>?</a:t>
            </a:r>
            <a:endParaRPr lang="en-US" sz="7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There is an undeniable trend toward reduction in the region</a:t>
            </a:r>
          </a:p>
          <a:p>
            <a:pPr lvl="1"/>
            <a:r>
              <a:rPr lang="en-US" sz="3600" dirty="0" smtClean="0"/>
              <a:t>Baxter and Sagart’s Old Chinese is sequisyllabic:</a:t>
            </a:r>
          </a:p>
          <a:p>
            <a:pPr marL="914400" lvl="2" indent="0">
              <a:buNone/>
            </a:pPr>
            <a:r>
              <a:rPr lang="en-US" sz="3600" i="1" dirty="0" smtClean="0"/>
              <a:t>*</a:t>
            </a:r>
            <a:r>
              <a:rPr lang="en-US" sz="3600" i="1" dirty="0" smtClean="0">
                <a:solidFill>
                  <a:schemeClr val="accent2"/>
                </a:solidFill>
              </a:rPr>
              <a:t>Cə</a:t>
            </a:r>
            <a:r>
              <a:rPr lang="en-US" sz="3600" i="1" dirty="0" smtClean="0"/>
              <a:t>.</a:t>
            </a:r>
            <a:r>
              <a:rPr lang="en-US" sz="3600" i="1" dirty="0" smtClean="0">
                <a:solidFill>
                  <a:srgbClr val="7030A0"/>
                </a:solidFill>
              </a:rPr>
              <a:t>C(r)V(C)(ʔ/s)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with only one possible vowel </a:t>
            </a:r>
            <a:r>
              <a:rPr lang="en-US" sz="3600" i="1" dirty="0" smtClean="0"/>
              <a:t>(*</a:t>
            </a:r>
            <a:r>
              <a:rPr lang="en-US" sz="3600" i="1" dirty="0" smtClean="0">
                <a:solidFill>
                  <a:schemeClr val="accent2"/>
                </a:solidFill>
              </a:rPr>
              <a:t>ə</a:t>
            </a:r>
            <a:r>
              <a:rPr lang="en-US" sz="3600" i="1" dirty="0" smtClean="0"/>
              <a:t>)</a:t>
            </a:r>
            <a:r>
              <a:rPr lang="en-US" sz="3600" dirty="0" smtClean="0"/>
              <a:t> in </a:t>
            </a:r>
            <a:r>
              <a:rPr lang="en-US" sz="3600" dirty="0" smtClean="0">
                <a:solidFill>
                  <a:schemeClr val="accent2"/>
                </a:solidFill>
              </a:rPr>
              <a:t>presyllables</a:t>
            </a:r>
            <a:r>
              <a:rPr lang="en-US" sz="3600" dirty="0" smtClean="0"/>
              <a:t> before </a:t>
            </a:r>
            <a:r>
              <a:rPr lang="en-US" sz="3600" dirty="0" smtClean="0">
                <a:solidFill>
                  <a:srgbClr val="7030A0"/>
                </a:solidFill>
              </a:rPr>
              <a:t>main syllables</a:t>
            </a:r>
            <a:endParaRPr lang="en-US" sz="3600" i="1" dirty="0" smtClean="0">
              <a:solidFill>
                <a:srgbClr val="7030A0"/>
              </a:solidFill>
            </a:endParaRPr>
          </a:p>
          <a:p>
            <a:pPr lvl="1"/>
            <a:r>
              <a:rPr lang="en-US" sz="3600" dirty="0" smtClean="0"/>
              <a:t>Modern Chinese is ‘monosyllabic’</a:t>
            </a:r>
          </a:p>
          <a:p>
            <a:pPr lvl="1"/>
            <a:r>
              <a:rPr lang="en-US" sz="3600" dirty="0" smtClean="0"/>
              <a:t>Chinese-style reduction can also be found in Kra-Dai, Hmong-Mien, Vietic, and even Chamic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00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7315200" cy="481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was </a:t>
            </a:r>
            <a:r>
              <a:rPr lang="en-US" sz="7200" b="1" dirty="0" smtClean="0">
                <a:solidFill>
                  <a:srgbClr val="FF0000"/>
                </a:solidFill>
              </a:rPr>
              <a:t>factor X</a:t>
            </a:r>
            <a:r>
              <a:rPr lang="en-US" sz="7200" b="1" dirty="0" smtClean="0"/>
              <a:t>?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Given that the locus of </a:t>
            </a:r>
            <a:r>
              <a:rPr lang="en-US" sz="6000" dirty="0" smtClean="0">
                <a:solidFill>
                  <a:srgbClr val="FF0000"/>
                </a:solidFill>
              </a:rPr>
              <a:t>emphasis</a:t>
            </a:r>
            <a:r>
              <a:rPr lang="en-US" sz="6000" dirty="0" smtClean="0"/>
              <a:t> was the initial consonant of the main syllable, </a:t>
            </a:r>
            <a:r>
              <a:rPr lang="en-US" sz="6000" dirty="0" smtClean="0">
                <a:solidFill>
                  <a:srgbClr val="FF0000"/>
                </a:solidFill>
              </a:rPr>
              <a:t>factor X</a:t>
            </a:r>
            <a:r>
              <a:rPr lang="en-US" sz="6000" dirty="0" smtClean="0"/>
              <a:t> must have been close to the initial consonant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842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7315200" cy="481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was </a:t>
            </a:r>
            <a:r>
              <a:rPr lang="en-US" sz="7200" b="1" dirty="0" smtClean="0">
                <a:solidFill>
                  <a:srgbClr val="FF0000"/>
                </a:solidFill>
              </a:rPr>
              <a:t>factor X</a:t>
            </a:r>
            <a:r>
              <a:rPr lang="en-US" sz="7200" b="1" dirty="0" smtClean="0"/>
              <a:t>?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What if </a:t>
            </a:r>
            <a:r>
              <a:rPr lang="en-US" sz="6600" b="1" dirty="0" smtClean="0">
                <a:solidFill>
                  <a:srgbClr val="FF0000"/>
                </a:solidFill>
              </a:rPr>
              <a:t>emphatics</a:t>
            </a:r>
            <a:r>
              <a:rPr lang="en-US" sz="6600" b="1" dirty="0" smtClean="0"/>
              <a:t> are traces of lost vocalic distinctions in presyllables which are right before initials?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7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Emphatics</a:t>
            </a:r>
            <a:r>
              <a:rPr lang="en-US" sz="7200" b="1" dirty="0" smtClean="0"/>
              <a:t> as a step in the progression between disyllables and  monosyllables</a:t>
            </a:r>
            <a:endParaRPr lang="en-GB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0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Early Old Chinese</a:t>
            </a:r>
            <a:endParaRPr lang="en-GB" sz="7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Full first syllables of disyllables reduced to presyllables with only two possible vowels</a:t>
            </a:r>
          </a:p>
          <a:p>
            <a:pPr marL="0" indent="0">
              <a:buNone/>
            </a:pPr>
            <a:endParaRPr lang="en-US" sz="3600" dirty="0" smtClean="0"/>
          </a:p>
          <a:p>
            <a:pPr lvl="1"/>
            <a:r>
              <a:rPr lang="en-US" sz="4800" b="1" dirty="0" smtClean="0">
                <a:solidFill>
                  <a:srgbClr val="FF0000"/>
                </a:solidFill>
              </a:rPr>
              <a:t>low</a:t>
            </a:r>
            <a:r>
              <a:rPr lang="en-US" sz="4800" dirty="0" smtClean="0">
                <a:solidFill>
                  <a:srgbClr val="FF0000"/>
                </a:solidFill>
              </a:rPr>
              <a:t> vowels condition type A</a:t>
            </a:r>
          </a:p>
          <a:p>
            <a:pPr marL="914400" lvl="2" indent="0"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*Ce, *Ca, *Co &gt; *Că</a:t>
            </a:r>
            <a:r>
              <a:rPr lang="en-US" sz="4800" dirty="0" smtClean="0">
                <a:solidFill>
                  <a:srgbClr val="FF0000"/>
                </a:solidFill>
              </a:rPr>
              <a:t> +emphasis</a:t>
            </a:r>
            <a:endParaRPr lang="en-US" sz="4800" dirty="0" smtClean="0"/>
          </a:p>
          <a:p>
            <a:pPr lvl="1"/>
            <a:r>
              <a:rPr lang="en-US" sz="4800" b="1" dirty="0" smtClean="0">
                <a:solidFill>
                  <a:srgbClr val="0070C0"/>
                </a:solidFill>
              </a:rPr>
              <a:t>high</a:t>
            </a:r>
            <a:r>
              <a:rPr lang="en-US" sz="4800" dirty="0" smtClean="0">
                <a:solidFill>
                  <a:srgbClr val="0070C0"/>
                </a:solidFill>
              </a:rPr>
              <a:t> vowels condition type B</a:t>
            </a:r>
          </a:p>
          <a:p>
            <a:pPr marL="914400" lvl="2" indent="0">
              <a:buNone/>
            </a:pPr>
            <a:r>
              <a:rPr lang="en-US" sz="4800" i="1" dirty="0" smtClean="0">
                <a:solidFill>
                  <a:srgbClr val="0070C0"/>
                </a:solidFill>
              </a:rPr>
              <a:t>*Ci, *Cə, *Cu</a:t>
            </a:r>
            <a:r>
              <a:rPr lang="en-US" sz="4800" dirty="0" smtClean="0">
                <a:solidFill>
                  <a:srgbClr val="0070C0"/>
                </a:solidFill>
              </a:rPr>
              <a:t> &gt; </a:t>
            </a:r>
            <a:r>
              <a:rPr lang="en-US" sz="4800" i="1" dirty="0" smtClean="0">
                <a:solidFill>
                  <a:srgbClr val="0070C0"/>
                </a:solidFill>
              </a:rPr>
              <a:t>*Cɨ̆</a:t>
            </a:r>
          </a:p>
        </p:txBody>
      </p:sp>
    </p:spTree>
    <p:extLst>
      <p:ext uri="{BB962C8B-B14F-4D97-AF65-F5344CB8AC3E}">
        <p14:creationId xmlns:p14="http://schemas.microsoft.com/office/powerpoint/2010/main" val="27385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Middle Old Chinese</a:t>
            </a:r>
            <a:endParaRPr lang="en-GB" sz="7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700" dirty="0" smtClean="0"/>
              <a:t>Presyllabic vowels neutralized</a:t>
            </a:r>
          </a:p>
          <a:p>
            <a:pPr marL="0" indent="0" algn="ctr">
              <a:buNone/>
            </a:pPr>
            <a:r>
              <a:rPr lang="en-US" sz="4700" dirty="0" smtClean="0"/>
              <a:t>to schwa or lost entirely</a:t>
            </a:r>
          </a:p>
          <a:p>
            <a:pPr marL="0" indent="0" algn="ctr">
              <a:buNone/>
            </a:pPr>
            <a:r>
              <a:rPr lang="en-US" sz="8400" i="1" dirty="0" smtClean="0">
                <a:solidFill>
                  <a:srgbClr val="FF0000"/>
                </a:solidFill>
              </a:rPr>
              <a:t>*Că</a:t>
            </a:r>
            <a:r>
              <a:rPr lang="en-US" sz="8400" dirty="0" smtClean="0"/>
              <a:t> &gt; </a:t>
            </a:r>
            <a:r>
              <a:rPr lang="en-US" sz="8400" i="1" dirty="0" smtClean="0"/>
              <a:t>*(C(ə))-</a:t>
            </a:r>
            <a:r>
              <a:rPr lang="en-US" sz="8400" i="1" dirty="0" smtClean="0">
                <a:solidFill>
                  <a:srgbClr val="FF0000"/>
                </a:solidFill>
              </a:rPr>
              <a:t>Cˁ</a:t>
            </a:r>
            <a:r>
              <a:rPr lang="en-US" sz="8400" i="1" dirty="0" smtClean="0"/>
              <a:t>V</a:t>
            </a:r>
            <a:endParaRPr lang="en-US" sz="8400" i="1" dirty="0"/>
          </a:p>
          <a:p>
            <a:pPr marL="0" indent="0" algn="ctr">
              <a:buNone/>
            </a:pPr>
            <a:r>
              <a:rPr lang="en-US" sz="8400" i="1" dirty="0" smtClean="0">
                <a:solidFill>
                  <a:srgbClr val="0070C0"/>
                </a:solidFill>
              </a:rPr>
              <a:t>*Cɨ̆ -</a:t>
            </a:r>
            <a:r>
              <a:rPr lang="en-US" sz="8400" dirty="0" smtClean="0">
                <a:solidFill>
                  <a:srgbClr val="0070C0"/>
                </a:solidFill>
              </a:rPr>
              <a:t> </a:t>
            </a:r>
            <a:r>
              <a:rPr lang="en-US" sz="8400" dirty="0" smtClean="0"/>
              <a:t>&gt; </a:t>
            </a:r>
            <a:r>
              <a:rPr lang="en-US" sz="8400" i="1" dirty="0" smtClean="0"/>
              <a:t>*(C(ə))-</a:t>
            </a:r>
            <a:r>
              <a:rPr lang="en-US" sz="8400" i="1" dirty="0" smtClean="0">
                <a:solidFill>
                  <a:srgbClr val="0070C0"/>
                </a:solidFill>
              </a:rPr>
              <a:t>C</a:t>
            </a:r>
            <a:r>
              <a:rPr lang="en-US" sz="8400" i="1" dirty="0" smtClean="0"/>
              <a:t>V</a:t>
            </a:r>
            <a:endParaRPr lang="en-GB" sz="8400" i="1" dirty="0" smtClean="0"/>
          </a:p>
        </p:txBody>
      </p:sp>
    </p:spTree>
    <p:extLst>
      <p:ext uri="{BB962C8B-B14F-4D97-AF65-F5344CB8AC3E}">
        <p14:creationId xmlns:p14="http://schemas.microsoft.com/office/powerpoint/2010/main" val="2798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did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r>
              <a:rPr lang="en-US" b="1" dirty="0" smtClean="0"/>
              <a:t> vowels condition </a:t>
            </a:r>
            <a:r>
              <a:rPr lang="en-US" b="1" dirty="0" smtClean="0">
                <a:solidFill>
                  <a:srgbClr val="FF0000"/>
                </a:solidFill>
              </a:rPr>
              <a:t>emphasis</a:t>
            </a:r>
            <a:r>
              <a:rPr lang="en-US" b="1" dirty="0" smtClean="0"/>
              <a:t>?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Pulleyblank (1997) and Operstein (2010) regarded </a:t>
            </a:r>
            <a:r>
              <a:rPr lang="en-US" sz="4000" dirty="0" smtClean="0">
                <a:solidFill>
                  <a:srgbClr val="FF0000"/>
                </a:solidFill>
              </a:rPr>
              <a:t>low</a:t>
            </a:r>
            <a:r>
              <a:rPr lang="en-US" sz="4000" dirty="0" smtClean="0"/>
              <a:t> [ɑ] as the syllabic form of a </a:t>
            </a:r>
            <a:r>
              <a:rPr lang="en-US" sz="4000" dirty="0" smtClean="0">
                <a:solidFill>
                  <a:srgbClr val="FF0000"/>
                </a:solidFill>
              </a:rPr>
              <a:t>pharyngeal</a:t>
            </a:r>
            <a:r>
              <a:rPr lang="en-US" sz="4000" dirty="0" smtClean="0"/>
              <a:t> glide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Low</a:t>
            </a:r>
            <a:r>
              <a:rPr lang="en-US" sz="4000" dirty="0" smtClean="0"/>
              <a:t> [ɑ] and [a] are syllabic allophones of </a:t>
            </a:r>
            <a:r>
              <a:rPr lang="en-US" sz="4000" dirty="0" smtClean="0">
                <a:solidFill>
                  <a:srgbClr val="FF0000"/>
                </a:solidFill>
              </a:rPr>
              <a:t>pharyngeal</a:t>
            </a:r>
            <a:r>
              <a:rPr lang="en-US" sz="4000" dirty="0" smtClean="0"/>
              <a:t> /ʕ/ in Salish (Bessell 1992)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Low</a:t>
            </a:r>
            <a:r>
              <a:rPr lang="en-US" sz="4000" dirty="0" smtClean="0"/>
              <a:t> /ɑ/ conditions </a:t>
            </a:r>
            <a:r>
              <a:rPr lang="en-US" sz="4000" dirty="0" smtClean="0">
                <a:solidFill>
                  <a:srgbClr val="FF0000"/>
                </a:solidFill>
              </a:rPr>
              <a:t>pharyngeal</a:t>
            </a:r>
            <a:r>
              <a:rPr lang="en-US" sz="4000" dirty="0" smtClean="0"/>
              <a:t> allophones of consonants in Cairene Arabic (Youssef 2014)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0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Low</a:t>
            </a:r>
            <a:r>
              <a:rPr lang="en-US" sz="7200" b="1" dirty="0" smtClean="0"/>
              <a:t> vowel-conditioned </a:t>
            </a:r>
            <a:r>
              <a:rPr lang="en-US" sz="7200" b="1" dirty="0" smtClean="0">
                <a:solidFill>
                  <a:srgbClr val="FF0000"/>
                </a:solidFill>
              </a:rPr>
              <a:t>emphatic</a:t>
            </a:r>
            <a:r>
              <a:rPr lang="en-US" sz="7200" b="1" dirty="0" smtClean="0"/>
              <a:t> spreading</a:t>
            </a:r>
            <a:br>
              <a:rPr lang="en-US" sz="7200" b="1" dirty="0" smtClean="0"/>
            </a:br>
            <a:r>
              <a:rPr lang="en-US" sz="7200" b="1" dirty="0" smtClean="0"/>
              <a:t>mostly in accordance with areal trends</a:t>
            </a:r>
            <a:endParaRPr lang="en-GB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Low</a:t>
            </a:r>
            <a:r>
              <a:rPr lang="en-US" sz="7200" b="1" dirty="0" smtClean="0"/>
              <a:t>/</a:t>
            </a:r>
            <a:r>
              <a:rPr lang="en-US" sz="7200" b="1" dirty="0" smtClean="0">
                <a:solidFill>
                  <a:srgbClr val="0070C0"/>
                </a:solidFill>
              </a:rPr>
              <a:t>high</a:t>
            </a:r>
            <a:r>
              <a:rPr lang="en-US" sz="7200" b="1" dirty="0" smtClean="0"/>
              <a:t> vowel systems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Tungusic</a:t>
            </a:r>
          </a:p>
          <a:p>
            <a:r>
              <a:rPr lang="en-US" sz="4400" dirty="0" smtClean="0"/>
              <a:t>Koreanic (late and secondary)</a:t>
            </a:r>
          </a:p>
          <a:p>
            <a:r>
              <a:rPr lang="en-US" sz="4400" dirty="0" smtClean="0"/>
              <a:t>Much of Mongolic</a:t>
            </a:r>
          </a:p>
          <a:p>
            <a:r>
              <a:rPr lang="en-US" sz="4400" dirty="0" smtClean="0"/>
              <a:t>Khitan?</a:t>
            </a:r>
          </a:p>
          <a:p>
            <a:r>
              <a:rPr lang="en-US" sz="4400" dirty="0" smtClean="0"/>
              <a:t>Nivkh (Gruzdeva 1998: 11)</a:t>
            </a:r>
          </a:p>
          <a:p>
            <a:r>
              <a:rPr lang="en-US" sz="4400" dirty="0" smtClean="0"/>
              <a:t>Chukotko-Kamchatkan (Bobaljik 2009)</a:t>
            </a:r>
          </a:p>
        </p:txBody>
      </p:sp>
    </p:spTree>
    <p:extLst>
      <p:ext uri="{BB962C8B-B14F-4D97-AF65-F5344CB8AC3E}">
        <p14:creationId xmlns:p14="http://schemas.microsoft.com/office/powerpoint/2010/main" val="34970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Harmony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Arabic (emphasis spreading)</a:t>
            </a:r>
          </a:p>
          <a:p>
            <a:r>
              <a:rPr lang="en-US" sz="4400" dirty="0" smtClean="0"/>
              <a:t>Uralic (but palatal!)</a:t>
            </a:r>
          </a:p>
          <a:p>
            <a:r>
              <a:rPr lang="en-US" sz="4400" dirty="0" smtClean="0"/>
              <a:t>‘Altaic’ (Tungusic and Koreanic </a:t>
            </a:r>
            <a:r>
              <a:rPr lang="en-US" sz="4400" dirty="0" smtClean="0">
                <a:solidFill>
                  <a:srgbClr val="FF0000"/>
                </a:solidFill>
              </a:rPr>
              <a:t>low</a:t>
            </a:r>
            <a:r>
              <a:rPr lang="en-US" sz="4400" dirty="0" smtClean="0"/>
              <a:t>/</a:t>
            </a:r>
            <a:r>
              <a:rPr lang="en-US" sz="4400" dirty="0" smtClean="0">
                <a:solidFill>
                  <a:srgbClr val="0070C0"/>
                </a:solidFill>
              </a:rPr>
              <a:t>high</a:t>
            </a:r>
            <a:r>
              <a:rPr lang="en-US" sz="4400" dirty="0" smtClean="0"/>
              <a:t>, but Turkic palatal and Mongolic transitional)</a:t>
            </a:r>
          </a:p>
          <a:p>
            <a:r>
              <a:rPr lang="en-US" sz="4400" dirty="0" smtClean="0"/>
              <a:t>Nivkh (traces of </a:t>
            </a:r>
            <a:r>
              <a:rPr lang="en-US" sz="4400" dirty="0" smtClean="0">
                <a:solidFill>
                  <a:srgbClr val="FF0000"/>
                </a:solidFill>
              </a:rPr>
              <a:t>low</a:t>
            </a:r>
            <a:r>
              <a:rPr lang="en-US" sz="4400" dirty="0" smtClean="0"/>
              <a:t>/</a:t>
            </a:r>
            <a:r>
              <a:rPr lang="en-US" sz="4400" dirty="0" smtClean="0">
                <a:solidFill>
                  <a:srgbClr val="0070C0"/>
                </a:solidFill>
              </a:rPr>
              <a:t>high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Chukotko-Kamchatkan (</a:t>
            </a:r>
            <a:r>
              <a:rPr lang="en-US" sz="4400" dirty="0" smtClean="0">
                <a:solidFill>
                  <a:srgbClr val="FF0000"/>
                </a:solidFill>
              </a:rPr>
              <a:t>low</a:t>
            </a:r>
            <a:r>
              <a:rPr lang="en-US" sz="4400" dirty="0" smtClean="0"/>
              <a:t>/</a:t>
            </a:r>
            <a:r>
              <a:rPr lang="en-US" sz="4400" dirty="0" smtClean="0">
                <a:solidFill>
                  <a:srgbClr val="0070C0"/>
                </a:solidFill>
              </a:rPr>
              <a:t>high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Yukaghir (but palatal!; Maslova 2003: 35)</a:t>
            </a:r>
          </a:p>
          <a:p>
            <a:r>
              <a:rPr lang="en-US" sz="4400" dirty="0" smtClean="0"/>
              <a:t>Lhasa Tibetan (</a:t>
            </a:r>
            <a:r>
              <a:rPr lang="en-US" sz="4400" dirty="0" smtClean="0">
                <a:solidFill>
                  <a:srgbClr val="FF0000"/>
                </a:solidFill>
              </a:rPr>
              <a:t>low</a:t>
            </a:r>
            <a:r>
              <a:rPr lang="en-US" sz="4400" dirty="0" smtClean="0"/>
              <a:t>/</a:t>
            </a:r>
            <a:r>
              <a:rPr lang="en-US" sz="4400" dirty="0" smtClean="0">
                <a:solidFill>
                  <a:srgbClr val="0070C0"/>
                </a:solidFill>
              </a:rPr>
              <a:t>high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Ronghong Qiang (palatal/labial/rhotic; LaPolla &amp; Huang 1996: 35-36)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19123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The Pulleyblank revolution (1962)</a:t>
            </a:r>
            <a:br>
              <a:rPr lang="en-US" b="1" dirty="0" smtClean="0"/>
            </a:br>
            <a:r>
              <a:rPr lang="en-US" dirty="0" smtClean="0"/>
              <a:t>Old Chinese had two kinds of syllables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Type 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short</a:t>
            </a:r>
            <a:r>
              <a:rPr lang="en-US" sz="4800" dirty="0" smtClean="0">
                <a:solidFill>
                  <a:srgbClr val="FF0000"/>
                </a:solidFill>
              </a:rPr>
              <a:t> vowels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FF0000"/>
                </a:solidFill>
              </a:rPr>
              <a:t>*k</a:t>
            </a:r>
            <a:r>
              <a:rPr lang="en-US" sz="14400" b="1" i="1" dirty="0">
                <a:solidFill>
                  <a:srgbClr val="FF0000"/>
                </a:solidFill>
              </a:rPr>
              <a:t>a</a:t>
            </a:r>
            <a:endParaRPr lang="en-GB" sz="14400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Type </a:t>
            </a:r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long</a:t>
            </a:r>
            <a:r>
              <a:rPr lang="en-US" sz="4800" dirty="0" smtClean="0">
                <a:solidFill>
                  <a:srgbClr val="0070C0"/>
                </a:solidFill>
              </a:rPr>
              <a:t> vowels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0070C0"/>
                </a:solidFill>
              </a:rPr>
              <a:t>*k</a:t>
            </a:r>
            <a:r>
              <a:rPr lang="en-US" sz="14400" b="1" i="1" dirty="0" smtClean="0">
                <a:solidFill>
                  <a:srgbClr val="0070C0"/>
                </a:solidFill>
              </a:rPr>
              <a:t>aa</a:t>
            </a:r>
            <a:endParaRPr lang="en-GB" sz="144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about original monosyllables?</a:t>
            </a:r>
            <a:endParaRPr lang="en-GB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1. Early Old Chinese: </a:t>
            </a:r>
            <a:r>
              <a:rPr lang="en-US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 absent; later allophonic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 vowels: */Ce Ca Co/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70C0"/>
                </a:solidFill>
              </a:rPr>
              <a:t>High vowels: */Ci Cə Cu/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Later *[Cˁe Cˁa Cˁo]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Middle Old Chinese: </a:t>
            </a:r>
            <a:r>
              <a:rPr lang="en-US" dirty="0" smtClean="0">
                <a:solidFill>
                  <a:srgbClr val="FF0000"/>
                </a:solidFill>
              </a:rPr>
              <a:t>Emphasis</a:t>
            </a:r>
            <a:r>
              <a:rPr lang="en-US" dirty="0" smtClean="0"/>
              <a:t> phonemic 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 vowels: */Cˁe Cˁa Cˁo/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70C0"/>
                </a:solidFill>
              </a:rPr>
              <a:t>High vowels: */Ci Cə Cu/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cf. Khalkha pharyngealized low series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Late Old Chinese: </a:t>
            </a:r>
            <a:r>
              <a:rPr lang="en-US" dirty="0" smtClean="0">
                <a:solidFill>
                  <a:srgbClr val="FF0000"/>
                </a:solidFill>
              </a:rPr>
              <a:t>Emphasis </a:t>
            </a:r>
            <a:r>
              <a:rPr lang="en-US" dirty="0" smtClean="0"/>
              <a:t>lost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 vowels: */Ce Ca Co/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70C0"/>
                </a:solidFill>
              </a:rPr>
              <a:t>High vowels: */Ci Cə Cu/</a:t>
            </a:r>
          </a:p>
          <a:p>
            <a:pPr marL="4572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7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Emphatic harmony in disyllables like emphatic harmony in sesquisyllables on a larger scale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Type AA </a:t>
            </a:r>
            <a:r>
              <a:rPr lang="en-US" sz="6600" dirty="0" smtClean="0"/>
              <a:t>words:</a:t>
            </a:r>
          </a:p>
          <a:p>
            <a:pPr marL="0" indent="0">
              <a:buNone/>
            </a:pPr>
            <a:r>
              <a:rPr lang="en-US" altLang="zh-CN" sz="6600" dirty="0" smtClean="0">
                <a:solidFill>
                  <a:srgbClr val="FF0000"/>
                </a:solidFill>
              </a:rPr>
              <a:t>	</a:t>
            </a:r>
            <a:r>
              <a:rPr lang="zh-CN" altLang="en-US" sz="6600" dirty="0" smtClean="0">
                <a:solidFill>
                  <a:srgbClr val="FF0000"/>
                </a:solidFill>
              </a:rPr>
              <a:t>蝴蝶 </a:t>
            </a:r>
            <a:r>
              <a:rPr lang="en-US" altLang="zh-CN" sz="6600" i="1" dirty="0" smtClean="0">
                <a:solidFill>
                  <a:srgbClr val="FF0000"/>
                </a:solidFill>
              </a:rPr>
              <a:t>*gˁa lˁep</a:t>
            </a:r>
            <a:r>
              <a:rPr lang="en-US" altLang="zh-CN" sz="6600" dirty="0" smtClean="0">
                <a:solidFill>
                  <a:srgbClr val="FF0000"/>
                </a:solidFill>
              </a:rPr>
              <a:t> </a:t>
            </a:r>
            <a:r>
              <a:rPr lang="en-US" altLang="zh-CN" sz="6600" dirty="0" smtClean="0"/>
              <a:t>‘butterfly’</a:t>
            </a:r>
            <a:endParaRPr lang="en-US" sz="6600" dirty="0" smtClean="0"/>
          </a:p>
          <a:p>
            <a:r>
              <a:rPr lang="en-US" sz="6600" dirty="0" smtClean="0">
                <a:solidFill>
                  <a:srgbClr val="0070C0"/>
                </a:solidFill>
              </a:rPr>
              <a:t>Type BB </a:t>
            </a:r>
            <a:r>
              <a:rPr lang="en-US" sz="6600" dirty="0" smtClean="0"/>
              <a:t>words:</a:t>
            </a:r>
          </a:p>
          <a:p>
            <a:pPr marL="0" indent="0">
              <a:buNone/>
            </a:pPr>
            <a:r>
              <a:rPr lang="en-US" altLang="zh-CN" sz="6600" dirty="0" smtClean="0">
                <a:solidFill>
                  <a:srgbClr val="0070C0"/>
                </a:solidFill>
              </a:rPr>
              <a:t>	</a:t>
            </a:r>
            <a:r>
              <a:rPr lang="zh-CN" altLang="en-US" sz="6600" dirty="0" smtClean="0">
                <a:solidFill>
                  <a:srgbClr val="0070C0"/>
                </a:solidFill>
              </a:rPr>
              <a:t>麒麟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i="1" dirty="0" smtClean="0">
                <a:solidFill>
                  <a:srgbClr val="0070C0"/>
                </a:solidFill>
              </a:rPr>
              <a:t>*gə rən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/>
              <a:t>‘qilin’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423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Emphatic harmony in disyllables like emphatic harmony in sesquisyllables on a larger scale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Harmony in reduplication:</a:t>
            </a:r>
          </a:p>
          <a:p>
            <a:pPr lvl="1"/>
            <a:r>
              <a:rPr lang="en-US" sz="6000" dirty="0" smtClean="0">
                <a:solidFill>
                  <a:srgbClr val="FF0000"/>
                </a:solidFill>
              </a:rPr>
              <a:t>AA</a:t>
            </a:r>
            <a:r>
              <a:rPr lang="en-US" sz="6000" dirty="0" smtClean="0"/>
              <a:t>: </a:t>
            </a:r>
            <a:r>
              <a:rPr lang="zh-CN" altLang="en-US" sz="6000" dirty="0" smtClean="0">
                <a:solidFill>
                  <a:srgbClr val="FF0000"/>
                </a:solidFill>
              </a:rPr>
              <a:t>邂逅 </a:t>
            </a:r>
            <a:r>
              <a:rPr lang="en-US" altLang="zh-CN" sz="6000" i="1" dirty="0" smtClean="0">
                <a:solidFill>
                  <a:srgbClr val="FF0000"/>
                </a:solidFill>
              </a:rPr>
              <a:t>*gˁres gˁros</a:t>
            </a:r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/>
              <a:t>‘carefree’</a:t>
            </a:r>
            <a:endParaRPr lang="en-US" sz="6000" dirty="0" smtClean="0"/>
          </a:p>
          <a:p>
            <a:pPr lvl="1"/>
            <a:r>
              <a:rPr lang="en-US" sz="6000" dirty="0" smtClean="0">
                <a:solidFill>
                  <a:srgbClr val="0070C0"/>
                </a:solidFill>
              </a:rPr>
              <a:t>BB</a:t>
            </a:r>
            <a:r>
              <a:rPr lang="en-US" sz="6000" dirty="0" smtClean="0"/>
              <a:t>: </a:t>
            </a:r>
            <a:r>
              <a:rPr lang="zh-CN" altLang="en-US" sz="6000" dirty="0" smtClean="0">
                <a:solidFill>
                  <a:srgbClr val="0070C0"/>
                </a:solidFill>
              </a:rPr>
              <a:t>蟋蟀 </a:t>
            </a:r>
            <a:r>
              <a:rPr lang="en-US" altLang="zh-CN" sz="6000" i="1" dirty="0" smtClean="0">
                <a:solidFill>
                  <a:srgbClr val="0070C0"/>
                </a:solidFill>
              </a:rPr>
              <a:t>*srit srut</a:t>
            </a:r>
            <a:r>
              <a:rPr lang="en-US" altLang="zh-CN" sz="6000" dirty="0" smtClean="0">
                <a:solidFill>
                  <a:srgbClr val="0070C0"/>
                </a:solidFill>
              </a:rPr>
              <a:t> </a:t>
            </a:r>
            <a:r>
              <a:rPr lang="en-US" altLang="zh-CN" sz="6000" dirty="0" smtClean="0"/>
              <a:t>‘cricket’</a:t>
            </a:r>
          </a:p>
          <a:p>
            <a:r>
              <a:rPr lang="en-US" sz="6000" dirty="0" smtClean="0"/>
              <a:t> See Miyake 2008 for statistics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619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/>
              <a:t>D</a:t>
            </a:r>
            <a:r>
              <a:rPr lang="en-US" sz="5400" b="1" dirty="0" smtClean="0"/>
              <a:t>isyllables without emphatic harmony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Type 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>
                <a:solidFill>
                  <a:srgbClr val="0070C0"/>
                </a:solidFill>
              </a:rPr>
              <a:t>B</a:t>
            </a:r>
            <a:r>
              <a:rPr lang="en-US" sz="5400" dirty="0" smtClean="0"/>
              <a:t> and </a:t>
            </a:r>
            <a:r>
              <a:rPr lang="en-US" sz="5400" dirty="0" smtClean="0">
                <a:solidFill>
                  <a:srgbClr val="0070C0"/>
                </a:solidFill>
              </a:rPr>
              <a:t>B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/>
              <a:t> words less common</a:t>
            </a:r>
          </a:p>
          <a:p>
            <a:pPr marL="0" indent="0" algn="ctr">
              <a:buNone/>
            </a:pPr>
            <a:r>
              <a:rPr lang="en-US" sz="5400" dirty="0" smtClean="0"/>
              <a:t>opaque compounds and/or loanwords?</a:t>
            </a:r>
          </a:p>
          <a:p>
            <a:pPr marL="0" indent="0" algn="ctr">
              <a:buNone/>
            </a:pPr>
            <a:r>
              <a:rPr lang="en-US" sz="5400" dirty="0" smtClean="0"/>
              <a:t>e.g., </a:t>
            </a:r>
            <a:r>
              <a:rPr lang="zh-CN" altLang="en-US" sz="5400" dirty="0" smtClean="0">
                <a:solidFill>
                  <a:srgbClr val="0070C0"/>
                </a:solidFill>
              </a:rPr>
              <a:t>鳳</a:t>
            </a:r>
            <a:r>
              <a:rPr lang="zh-CN" altLang="en-US" sz="5400" dirty="0" smtClean="0">
                <a:solidFill>
                  <a:srgbClr val="FF0000"/>
                </a:solidFill>
              </a:rPr>
              <a:t>凰</a:t>
            </a:r>
            <a:r>
              <a:rPr lang="zh-CN" altLang="en-US" sz="5400" dirty="0" smtClean="0"/>
              <a:t> </a:t>
            </a:r>
            <a:r>
              <a:rPr lang="en-US" altLang="zh-CN" sz="5400" i="1" dirty="0" smtClean="0">
                <a:solidFill>
                  <a:srgbClr val="0070C0"/>
                </a:solidFill>
              </a:rPr>
              <a:t>*N-prəm-s </a:t>
            </a:r>
            <a:r>
              <a:rPr lang="en-US" altLang="zh-CN" sz="5400" i="1" dirty="0" smtClean="0">
                <a:solidFill>
                  <a:srgbClr val="FF0000"/>
                </a:solidFill>
              </a:rPr>
              <a:t>ɢʷˁaŋ</a:t>
            </a:r>
            <a:r>
              <a:rPr lang="en-US" sz="5400" dirty="0" smtClean="0"/>
              <a:t> ‘fabulous bird’ &lt; </a:t>
            </a:r>
            <a:r>
              <a:rPr lang="zh-CN" altLang="en-US" sz="5400" dirty="0" smtClean="0">
                <a:solidFill>
                  <a:srgbClr val="0070C0"/>
                </a:solidFill>
              </a:rPr>
              <a:t>風</a:t>
            </a:r>
            <a:r>
              <a:rPr lang="zh-CN" altLang="en-US" sz="5400" dirty="0" smtClean="0">
                <a:solidFill>
                  <a:srgbClr val="FF0000"/>
                </a:solidFill>
              </a:rPr>
              <a:t>皇</a:t>
            </a:r>
            <a:r>
              <a:rPr lang="en-US" altLang="zh-CN" sz="5400" dirty="0" smtClean="0"/>
              <a:t> ‘wind sovereign’ with affixes?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34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7200" b="1" dirty="0" smtClean="0"/>
              <a:t>Some problems for my</a:t>
            </a:r>
            <a:br>
              <a:rPr lang="en-US" sz="7200" b="1" dirty="0" smtClean="0"/>
            </a:br>
            <a:r>
              <a:rPr lang="en-US" sz="7200" b="1" dirty="0" smtClean="0"/>
              <a:t>‘extended </a:t>
            </a:r>
            <a:r>
              <a:rPr lang="en-US" sz="7200" b="1" dirty="0" smtClean="0">
                <a:solidFill>
                  <a:srgbClr val="FF0000"/>
                </a:solidFill>
              </a:rPr>
              <a:t>emphatic</a:t>
            </a:r>
            <a:r>
              <a:rPr lang="en-US" sz="7200" b="1" dirty="0" smtClean="0"/>
              <a:t> theory’</a:t>
            </a:r>
            <a:endParaRPr lang="en-GB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0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problems for my</a:t>
            </a:r>
            <a:br>
              <a:rPr lang="en-US" b="1" dirty="0" smtClean="0"/>
            </a:br>
            <a:r>
              <a:rPr lang="en-US" b="1" dirty="0" smtClean="0"/>
              <a:t>‘extended </a:t>
            </a:r>
            <a:r>
              <a:rPr lang="en-US" b="1" dirty="0" smtClean="0">
                <a:solidFill>
                  <a:srgbClr val="FF0000"/>
                </a:solidFill>
              </a:rPr>
              <a:t>emphatic</a:t>
            </a:r>
            <a:r>
              <a:rPr lang="en-US" b="1" dirty="0" smtClean="0"/>
              <a:t> theory’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Why do my reconstructed low vowels sometimes correspond to high vowels of potentially related forms in Austronesian: e.g., my Early Old Chinese </a:t>
            </a:r>
            <a:r>
              <a:rPr lang="zh-CN" altLang="en-US" sz="4000" dirty="0" smtClean="0">
                <a:solidFill>
                  <a:srgbClr val="FF0000"/>
                </a:solidFill>
              </a:rPr>
              <a:t>腦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</a:rPr>
              <a:t>*C</a:t>
            </a:r>
            <a:r>
              <a:rPr lang="en-US" sz="4000" b="1" i="1" dirty="0" smtClean="0">
                <a:solidFill>
                  <a:srgbClr val="FF0000"/>
                </a:solidFill>
              </a:rPr>
              <a:t>ă</a:t>
            </a:r>
            <a:r>
              <a:rPr lang="en-US" sz="4000" i="1" dirty="0" smtClean="0">
                <a:solidFill>
                  <a:srgbClr val="FF0000"/>
                </a:solidFill>
              </a:rPr>
              <a:t>nuʔ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: Proto-Austronesian </a:t>
            </a:r>
            <a:r>
              <a:rPr lang="en-US" sz="4000" i="1" dirty="0" smtClean="0"/>
              <a:t>*p</a:t>
            </a:r>
            <a:r>
              <a:rPr lang="en-US" sz="4000" i="1" dirty="0" smtClean="0">
                <a:solidFill>
                  <a:srgbClr val="0070C0"/>
                </a:solidFill>
              </a:rPr>
              <a:t>u</a:t>
            </a:r>
            <a:r>
              <a:rPr lang="en-US" sz="4000" i="1" dirty="0" smtClean="0"/>
              <a:t>nuq</a:t>
            </a:r>
            <a:r>
              <a:rPr lang="en-US" sz="4000" dirty="0" smtClean="0"/>
              <a:t> ‘brain’?</a:t>
            </a:r>
          </a:p>
          <a:p>
            <a:pPr marL="457200" lvl="1" indent="0">
              <a:buNone/>
            </a:pPr>
            <a:r>
              <a:rPr lang="en-US" sz="4000" i="1" dirty="0" smtClean="0"/>
              <a:t>Ad hoc</a:t>
            </a:r>
            <a:r>
              <a:rPr lang="en-US" sz="4000" dirty="0"/>
              <a:t> </a:t>
            </a:r>
            <a:r>
              <a:rPr lang="en-US" sz="4000" dirty="0" smtClean="0"/>
              <a:t>solution: an earlier form of this inherited?/ areal? word was </a:t>
            </a:r>
            <a:r>
              <a:rPr lang="en-US" sz="4000" i="1" dirty="0" smtClean="0"/>
              <a:t>*ponuq; *o</a:t>
            </a:r>
            <a:r>
              <a:rPr lang="en-US" sz="4000" dirty="0" smtClean="0"/>
              <a:t> lowered in Chinese but raised in Proto-Austronesian (which had no </a:t>
            </a:r>
            <a:r>
              <a:rPr lang="en-US" sz="4000" i="1" dirty="0" smtClean="0"/>
              <a:t>*o)?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762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problems for my</a:t>
            </a:r>
            <a:br>
              <a:rPr lang="en-US" b="1" dirty="0" smtClean="0"/>
            </a:br>
            <a:r>
              <a:rPr lang="en-US" b="1" dirty="0" smtClean="0"/>
              <a:t>‘extended </a:t>
            </a:r>
            <a:r>
              <a:rPr lang="en-US" b="1" dirty="0" smtClean="0">
                <a:solidFill>
                  <a:srgbClr val="FF0000"/>
                </a:solidFill>
              </a:rPr>
              <a:t>emphatic</a:t>
            </a:r>
            <a:r>
              <a:rPr lang="en-US" b="1" dirty="0" smtClean="0"/>
              <a:t> theory’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Determining original vowels (if any) of prefixes</a:t>
            </a:r>
          </a:p>
          <a:p>
            <a:pPr marL="0" indent="0" algn="ctr">
              <a:buNone/>
            </a:pPr>
            <a:r>
              <a:rPr lang="en-US" sz="7200" i="1" dirty="0" smtClean="0">
                <a:solidFill>
                  <a:srgbClr val="FF0000"/>
                </a:solidFill>
              </a:rPr>
              <a:t>*Ce- *Ca- *Co-?</a:t>
            </a:r>
          </a:p>
          <a:p>
            <a:pPr marL="0" indent="0" algn="ctr">
              <a:buNone/>
            </a:pPr>
            <a:r>
              <a:rPr lang="en-US" sz="7200" i="1" dirty="0" smtClean="0">
                <a:solidFill>
                  <a:srgbClr val="0070C0"/>
                </a:solidFill>
              </a:rPr>
              <a:t>*Ci- *Cə- *Cu-?</a:t>
            </a:r>
            <a:endParaRPr lang="en-GB" sz="7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problems for my</a:t>
            </a:r>
            <a:br>
              <a:rPr lang="en-US" b="1" dirty="0" smtClean="0"/>
            </a:br>
            <a:r>
              <a:rPr lang="en-US" b="1" dirty="0" smtClean="0"/>
              <a:t>‘extended </a:t>
            </a:r>
            <a:r>
              <a:rPr lang="en-US" b="1" dirty="0" smtClean="0">
                <a:solidFill>
                  <a:srgbClr val="FF0000"/>
                </a:solidFill>
              </a:rPr>
              <a:t>emphatic</a:t>
            </a:r>
            <a:r>
              <a:rPr lang="en-US" b="1" dirty="0" smtClean="0"/>
              <a:t> theory’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Explaining type </a:t>
            </a:r>
            <a:r>
              <a:rPr lang="en-US" sz="6000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/>
              <a:t>/</a:t>
            </a:r>
            <a:r>
              <a:rPr lang="en-US" sz="6000" dirty="0" smtClean="0">
                <a:solidFill>
                  <a:srgbClr val="0070C0"/>
                </a:solidFill>
              </a:rPr>
              <a:t>B</a:t>
            </a:r>
            <a:r>
              <a:rPr lang="en-US" sz="6000" dirty="0" smtClean="0"/>
              <a:t> doublets:</a:t>
            </a:r>
          </a:p>
          <a:p>
            <a:pPr marL="0" indent="0" algn="ctr">
              <a:buNone/>
            </a:pPr>
            <a:r>
              <a:rPr lang="en-US" sz="6000" dirty="0" smtClean="0"/>
              <a:t>e.g., </a:t>
            </a:r>
            <a:r>
              <a:rPr lang="zh-CN" altLang="en-US" sz="6000" dirty="0" smtClean="0"/>
              <a:t>髀</a:t>
            </a:r>
            <a:r>
              <a:rPr lang="en-US" altLang="zh-CN" sz="6000" dirty="0"/>
              <a:t> </a:t>
            </a:r>
            <a:r>
              <a:rPr lang="en-US" altLang="zh-CN" sz="6000" i="1" dirty="0" smtClean="0">
                <a:solidFill>
                  <a:srgbClr val="FF0000"/>
                </a:solidFill>
              </a:rPr>
              <a:t>*m-pˁeʔ</a:t>
            </a:r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/>
              <a:t>~ </a:t>
            </a:r>
            <a:r>
              <a:rPr lang="en-US" altLang="zh-CN" sz="6000" i="1" dirty="0" smtClean="0">
                <a:solidFill>
                  <a:srgbClr val="0070C0"/>
                </a:solidFill>
              </a:rPr>
              <a:t>*peʔ</a:t>
            </a:r>
            <a:r>
              <a:rPr lang="en-US" altLang="zh-CN" sz="6000" dirty="0" smtClean="0">
                <a:solidFill>
                  <a:srgbClr val="0070C0"/>
                </a:solidFill>
              </a:rPr>
              <a:t> </a:t>
            </a:r>
            <a:r>
              <a:rPr lang="en-US" altLang="zh-CN" sz="6000" dirty="0" smtClean="0"/>
              <a:t>‘femur’ from </a:t>
            </a:r>
            <a:r>
              <a:rPr lang="en-US" altLang="zh-CN" sz="6000" i="1" dirty="0" smtClean="0">
                <a:solidFill>
                  <a:srgbClr val="FF0000"/>
                </a:solidFill>
              </a:rPr>
              <a:t>*m-peʔ</a:t>
            </a:r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/>
              <a:t>and </a:t>
            </a:r>
            <a:r>
              <a:rPr lang="en-US" altLang="zh-CN" sz="6000" i="1" dirty="0" smtClean="0">
                <a:solidFill>
                  <a:srgbClr val="0070C0"/>
                </a:solidFill>
              </a:rPr>
              <a:t>*mɨ̆-pe</a:t>
            </a:r>
            <a:r>
              <a:rPr lang="en-US" altLang="zh-CN" sz="6000" dirty="0">
                <a:solidFill>
                  <a:srgbClr val="0070C0"/>
                </a:solidFill>
              </a:rPr>
              <a:t> </a:t>
            </a:r>
            <a:r>
              <a:rPr lang="en-US" altLang="zh-CN" sz="6000" dirty="0" smtClean="0"/>
              <a:t>with variants of a body part prefix </a:t>
            </a:r>
            <a:r>
              <a:rPr lang="en-US" altLang="zh-CN" sz="6000" i="1" dirty="0" smtClean="0">
                <a:solidFill>
                  <a:srgbClr val="0070C0"/>
                </a:solidFill>
              </a:rPr>
              <a:t>*mɨ̆</a:t>
            </a:r>
            <a:r>
              <a:rPr lang="en-US" altLang="zh-CN" sz="6000" i="1" dirty="0" smtClean="0">
                <a:solidFill>
                  <a:srgbClr val="002060"/>
                </a:solidFill>
              </a:rPr>
              <a:t>-?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Extending my</a:t>
            </a:r>
            <a:br>
              <a:rPr lang="en-US" b="1" dirty="0" smtClean="0"/>
            </a:br>
            <a:r>
              <a:rPr lang="en-US" b="1" dirty="0" smtClean="0"/>
              <a:t>‘extended </a:t>
            </a:r>
            <a:r>
              <a:rPr lang="en-US" b="1" dirty="0" smtClean="0">
                <a:solidFill>
                  <a:srgbClr val="FF0000"/>
                </a:solidFill>
              </a:rPr>
              <a:t>emphatic</a:t>
            </a:r>
            <a:r>
              <a:rPr lang="en-US" b="1" dirty="0" smtClean="0"/>
              <a:t> theory’?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Did Tangut also have a type </a:t>
            </a:r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7200" dirty="0" smtClean="0"/>
              <a:t>/</a:t>
            </a:r>
            <a:r>
              <a:rPr lang="en-US" sz="7200" dirty="0" smtClean="0">
                <a:solidFill>
                  <a:srgbClr val="0070C0"/>
                </a:solidFill>
              </a:rPr>
              <a:t>B</a:t>
            </a:r>
            <a:r>
              <a:rPr lang="en-US" sz="7200" dirty="0" smtClean="0"/>
              <a:t> distinction, and if it did, did it originate in the same way?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69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447800"/>
            <a:ext cx="6019800" cy="396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interpretations of types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Jaxontov (1965): </a:t>
            </a:r>
            <a:r>
              <a:rPr lang="en-US" dirty="0" smtClean="0">
                <a:solidFill>
                  <a:srgbClr val="FF0000"/>
                </a:solidFill>
              </a:rPr>
              <a:t>absence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70C0"/>
                </a:solidFill>
              </a:rPr>
              <a:t>presence</a:t>
            </a:r>
            <a:r>
              <a:rPr lang="en-US" dirty="0" smtClean="0"/>
              <a:t> of voiced prefix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Type A </a:t>
            </a:r>
            <a:r>
              <a:rPr lang="en-US" sz="2800" i="1" dirty="0" smtClean="0">
                <a:solidFill>
                  <a:srgbClr val="FF0000"/>
                </a:solidFill>
              </a:rPr>
              <a:t>ka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vs. </a:t>
            </a:r>
            <a:r>
              <a:rPr lang="en-US" sz="2800" dirty="0" smtClean="0">
                <a:solidFill>
                  <a:srgbClr val="0070C0"/>
                </a:solidFill>
              </a:rPr>
              <a:t>type B </a:t>
            </a:r>
            <a:r>
              <a:rPr lang="en-US" sz="2800" i="1" dirty="0" smtClean="0">
                <a:solidFill>
                  <a:srgbClr val="0070C0"/>
                </a:solidFill>
              </a:rPr>
              <a:t>*d-ka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Pulleyblank (1973): accent on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70C0"/>
                </a:solidFill>
              </a:rPr>
              <a:t>first</a:t>
            </a:r>
            <a:r>
              <a:rPr lang="en-US" dirty="0" smtClean="0"/>
              <a:t> mora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Type A </a:t>
            </a:r>
            <a:r>
              <a:rPr lang="en-US" sz="2800" i="1" dirty="0" smtClean="0">
                <a:solidFill>
                  <a:srgbClr val="FF0000"/>
                </a:solidFill>
              </a:rPr>
              <a:t>ká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vs. </a:t>
            </a:r>
            <a:r>
              <a:rPr lang="en-US" sz="2800" dirty="0" smtClean="0">
                <a:solidFill>
                  <a:srgbClr val="0070C0"/>
                </a:solidFill>
              </a:rPr>
              <a:t>type B </a:t>
            </a:r>
            <a:r>
              <a:rPr lang="en-US" sz="2800" i="1" dirty="0" smtClean="0">
                <a:solidFill>
                  <a:srgbClr val="0070C0"/>
                </a:solidFill>
              </a:rPr>
              <a:t>*kà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Zhengzhang (1987) &amp; Starostin (1989): </a:t>
            </a:r>
            <a:r>
              <a:rPr lang="en-US" dirty="0" smtClean="0">
                <a:solidFill>
                  <a:srgbClr val="FF0000"/>
                </a:solidFill>
              </a:rPr>
              <a:t>long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70C0"/>
                </a:solidFill>
              </a:rPr>
              <a:t>short</a:t>
            </a:r>
            <a:r>
              <a:rPr lang="en-US" dirty="0" smtClean="0"/>
              <a:t> vowel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Type A </a:t>
            </a:r>
            <a:r>
              <a:rPr lang="en-US" sz="2800" i="1" dirty="0" smtClean="0">
                <a:solidFill>
                  <a:srgbClr val="FF0000"/>
                </a:solidFill>
              </a:rPr>
              <a:t>kaa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vs. </a:t>
            </a:r>
            <a:r>
              <a:rPr lang="en-US" sz="2800" dirty="0" smtClean="0">
                <a:solidFill>
                  <a:srgbClr val="0070C0"/>
                </a:solidFill>
              </a:rPr>
              <a:t>type B </a:t>
            </a:r>
            <a:r>
              <a:rPr lang="en-US" sz="2800" i="1" dirty="0" smtClean="0">
                <a:solidFill>
                  <a:srgbClr val="0070C0"/>
                </a:solidFill>
              </a:rPr>
              <a:t>*ka</a:t>
            </a:r>
          </a:p>
          <a:p>
            <a:pPr lvl="1"/>
            <a:r>
              <a:rPr lang="en-US" sz="2800" i="1" dirty="0"/>
              <a:t>R</a:t>
            </a:r>
            <a:r>
              <a:rPr lang="en-US" sz="2800" i="1" dirty="0" smtClean="0"/>
              <a:t>everse of Pulleyblank (1962)!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Ferlus (reported in Sagart 1999): </a:t>
            </a:r>
            <a:r>
              <a:rPr lang="en-US" dirty="0" smtClean="0">
                <a:solidFill>
                  <a:srgbClr val="FF0000"/>
                </a:solidFill>
              </a:rPr>
              <a:t>complex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0070C0"/>
                </a:solidFill>
              </a:rPr>
              <a:t>simple </a:t>
            </a:r>
            <a:r>
              <a:rPr lang="en-US" dirty="0" smtClean="0">
                <a:solidFill>
                  <a:srgbClr val="002060"/>
                </a:solidFill>
              </a:rPr>
              <a:t>initial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Type A </a:t>
            </a:r>
            <a:r>
              <a:rPr lang="en-US" sz="2800" i="1" dirty="0" smtClean="0">
                <a:solidFill>
                  <a:srgbClr val="FF0000"/>
                </a:solidFill>
              </a:rPr>
              <a:t>*C.ka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vs. </a:t>
            </a:r>
            <a:r>
              <a:rPr lang="en-US" sz="2800" dirty="0" smtClean="0">
                <a:solidFill>
                  <a:srgbClr val="0070C0"/>
                </a:solidFill>
              </a:rPr>
              <a:t>type B </a:t>
            </a:r>
            <a:r>
              <a:rPr lang="en-US" sz="2800" i="1" dirty="0" smtClean="0">
                <a:solidFill>
                  <a:srgbClr val="0070C0"/>
                </a:solidFill>
              </a:rPr>
              <a:t>*ka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Norman’s emphatic theory (1994)</a:t>
            </a:r>
            <a:br>
              <a:rPr lang="en-US" b="1" dirty="0" smtClean="0"/>
            </a:br>
            <a:r>
              <a:rPr lang="en-US" dirty="0" smtClean="0"/>
              <a:t>Old Chinese had three kinds of syllables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Type 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US" sz="4800" b="1" dirty="0" smtClean="0">
                <a:solidFill>
                  <a:srgbClr val="FF0000"/>
                </a:solidFill>
              </a:rPr>
              <a:t>haryngealized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consonants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FF0000"/>
                </a:solidFill>
              </a:rPr>
              <a:t>*k</a:t>
            </a:r>
            <a:r>
              <a:rPr lang="en-US" sz="14400" b="1" i="1" dirty="0" smtClean="0">
                <a:solidFill>
                  <a:srgbClr val="FF0000"/>
                </a:solidFill>
              </a:rPr>
              <a:t>ˁ</a:t>
            </a:r>
            <a:r>
              <a:rPr lang="en-US" sz="14400" i="1" dirty="0" smtClean="0">
                <a:solidFill>
                  <a:srgbClr val="FF0000"/>
                </a:solidFill>
              </a:rPr>
              <a:t>a</a:t>
            </a:r>
            <a:endParaRPr lang="en-GB" sz="144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Type </a:t>
            </a:r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plain</a:t>
            </a:r>
            <a:endParaRPr lang="en-US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consonants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4400" i="1" dirty="0" smtClean="0">
                <a:solidFill>
                  <a:srgbClr val="0070C0"/>
                </a:solidFill>
              </a:rPr>
              <a:t>*ka</a:t>
            </a:r>
            <a:endParaRPr lang="en-GB" sz="14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 I wrote </a:t>
            </a:r>
            <a:r>
              <a:rPr lang="en-US" b="1" dirty="0" smtClean="0"/>
              <a:t>“three” </a:t>
            </a:r>
            <a:r>
              <a:rPr lang="en-US" dirty="0" smtClean="0"/>
              <a:t>and not </a:t>
            </a:r>
            <a:r>
              <a:rPr lang="en-US" b="1" dirty="0" smtClean="0"/>
              <a:t>“two”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left out Norman’s third type of syllable: retroflex.</a:t>
            </a:r>
          </a:p>
          <a:p>
            <a:r>
              <a:rPr lang="en-US" dirty="0" smtClean="0"/>
              <a:t>Norman called retroflex syllables type B and plain syllables type C: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A </a:t>
            </a:r>
            <a:r>
              <a:rPr lang="en-US" sz="8000" i="1" dirty="0" smtClean="0">
                <a:solidFill>
                  <a:srgbClr val="FF0000"/>
                </a:solidFill>
              </a:rPr>
              <a:t>*k</a:t>
            </a:r>
            <a:r>
              <a:rPr lang="en-US" sz="8000" b="1" i="1" dirty="0" smtClean="0">
                <a:solidFill>
                  <a:srgbClr val="FF0000"/>
                </a:solidFill>
              </a:rPr>
              <a:t>ˁ</a:t>
            </a:r>
            <a:r>
              <a:rPr lang="en-US" sz="8000" i="1" dirty="0" smtClean="0">
                <a:solidFill>
                  <a:srgbClr val="FF0000"/>
                </a:solidFill>
              </a:rPr>
              <a:t>a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smtClean="0"/>
              <a:t>: </a:t>
            </a:r>
            <a:r>
              <a:rPr lang="en-US" sz="8000" dirty="0" smtClean="0">
                <a:solidFill>
                  <a:srgbClr val="00B050"/>
                </a:solidFill>
              </a:rPr>
              <a:t>B </a:t>
            </a:r>
            <a:r>
              <a:rPr lang="en-US" sz="8000" i="1" dirty="0" smtClean="0">
                <a:solidFill>
                  <a:srgbClr val="00B050"/>
                </a:solidFill>
              </a:rPr>
              <a:t>*k</a:t>
            </a:r>
            <a:r>
              <a:rPr lang="en-US" sz="8000" b="1" i="1" dirty="0" smtClean="0">
                <a:solidFill>
                  <a:srgbClr val="00B050"/>
                </a:solidFill>
              </a:rPr>
              <a:t>r</a:t>
            </a:r>
            <a:r>
              <a:rPr lang="en-US" sz="8000" i="1" dirty="0" smtClean="0">
                <a:solidFill>
                  <a:srgbClr val="00B050"/>
                </a:solidFill>
              </a:rPr>
              <a:t>a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smtClean="0"/>
              <a:t>: </a:t>
            </a:r>
            <a:r>
              <a:rPr lang="en-US" sz="8000" dirty="0" smtClean="0">
                <a:solidFill>
                  <a:srgbClr val="0070C0"/>
                </a:solidFill>
              </a:rPr>
              <a:t>C </a:t>
            </a:r>
            <a:r>
              <a:rPr lang="en-US" sz="8000" i="1" dirty="0" smtClean="0">
                <a:solidFill>
                  <a:srgbClr val="0070C0"/>
                </a:solidFill>
              </a:rPr>
              <a:t>*ka</a:t>
            </a:r>
            <a:endParaRPr lang="en-US" sz="8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pharyngealized</a:t>
            </a:r>
            <a:r>
              <a:rPr lang="en-US" dirty="0" smtClean="0"/>
              <a:t> :                    </a:t>
            </a:r>
            <a:r>
              <a:rPr lang="en-US" dirty="0" smtClean="0">
                <a:solidFill>
                  <a:srgbClr val="00B050"/>
                </a:solidFill>
              </a:rPr>
              <a:t>retroflex</a:t>
            </a:r>
            <a:r>
              <a:rPr lang="en-US" dirty="0" smtClean="0"/>
              <a:t>     :                    </a:t>
            </a:r>
            <a:r>
              <a:rPr lang="en-US" dirty="0" smtClean="0">
                <a:solidFill>
                  <a:srgbClr val="0070C0"/>
                </a:solidFill>
              </a:rPr>
              <a:t>plain </a:t>
            </a:r>
          </a:p>
        </p:txBody>
      </p:sp>
    </p:spTree>
    <p:extLst>
      <p:ext uri="{BB962C8B-B14F-4D97-AF65-F5344CB8AC3E}">
        <p14:creationId xmlns:p14="http://schemas.microsoft.com/office/powerpoint/2010/main" val="20923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 the retroflex category really necessary?</a:t>
            </a: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Norman’s “type B”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i="1" dirty="0" smtClean="0">
                <a:solidFill>
                  <a:srgbClr val="00B050"/>
                </a:solidFill>
              </a:rPr>
              <a:t>*k</a:t>
            </a:r>
            <a:r>
              <a:rPr lang="en-US" sz="9600" b="1" i="1" dirty="0" smtClean="0">
                <a:solidFill>
                  <a:srgbClr val="00B050"/>
                </a:solidFill>
              </a:rPr>
              <a:t>r</a:t>
            </a:r>
            <a:r>
              <a:rPr lang="en-US" sz="9600" i="1" dirty="0" smtClean="0">
                <a:solidFill>
                  <a:srgbClr val="00B050"/>
                </a:solidFill>
              </a:rPr>
              <a:t>a</a:t>
            </a:r>
            <a:endParaRPr lang="en-GB" sz="9600" i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… corresponds to type A and B syllables in other systems.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*kra </a:t>
            </a:r>
            <a:r>
              <a:rPr lang="en-US" sz="4800" dirty="0" smtClean="0">
                <a:solidFill>
                  <a:srgbClr val="FF0000"/>
                </a:solidFill>
              </a:rPr>
              <a:t>A </a:t>
            </a:r>
            <a:r>
              <a:rPr lang="en-US" sz="4800" dirty="0" smtClean="0"/>
              <a:t>vs. </a:t>
            </a:r>
            <a:r>
              <a:rPr lang="en-US" sz="4800" i="1" dirty="0" smtClean="0">
                <a:solidFill>
                  <a:srgbClr val="0070C0"/>
                </a:solidFill>
              </a:rPr>
              <a:t>*kra</a:t>
            </a:r>
            <a:r>
              <a:rPr lang="en-US" sz="4800" dirty="0" smtClean="0">
                <a:solidFill>
                  <a:srgbClr val="0070C0"/>
                </a:solidFill>
              </a:rPr>
              <a:t> B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Type A and B syllables with </a:t>
            </a:r>
            <a:r>
              <a:rPr lang="en-US" sz="3600" i="1" dirty="0" smtClean="0"/>
              <a:t>*-r-</a:t>
            </a:r>
            <a:r>
              <a:rPr lang="en-US" sz="3600" dirty="0" smtClean="0"/>
              <a:t> undergo special developments that I won’t go into here.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29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 other problems with</a:t>
            </a:r>
            <a:br>
              <a:rPr lang="en-US" b="1" dirty="0" smtClean="0"/>
            </a:br>
            <a:r>
              <a:rPr lang="en-US" b="1" dirty="0" smtClean="0"/>
              <a:t>Norman (1994) in 1995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Norman wrote,</a:t>
            </a:r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GB" dirty="0" smtClean="0"/>
              <a:t>all Early [i.e., Old] Chinese syllables developed a palatal medial (or yod) [i.e.,   </a:t>
            </a:r>
            <a:r>
              <a:rPr lang="en-GB" i="1" dirty="0" smtClean="0"/>
              <a:t>*-j-]</a:t>
            </a:r>
            <a:r>
              <a:rPr lang="en-GB" dirty="0" smtClean="0"/>
              <a:t> along with a palatalized initial and generally a more palatal vowel, unless this process was somehow impeded”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... by a pharyngealized consonant:</a:t>
            </a:r>
          </a:p>
          <a:p>
            <a:pPr marL="457200" lvl="1" indent="0">
              <a:buNone/>
            </a:pPr>
            <a:r>
              <a:rPr lang="en-US" sz="4800" i="1" dirty="0" smtClean="0">
                <a:solidFill>
                  <a:srgbClr val="0070C0"/>
                </a:solidFill>
              </a:rPr>
              <a:t>*ka</a:t>
            </a:r>
            <a:r>
              <a:rPr lang="en-US" sz="4800" dirty="0" smtClean="0">
                <a:solidFill>
                  <a:srgbClr val="0070C0"/>
                </a:solidFill>
              </a:rPr>
              <a:t> &gt; </a:t>
            </a:r>
            <a:r>
              <a:rPr lang="en-US" sz="4800" i="1" dirty="0" smtClean="0">
                <a:solidFill>
                  <a:srgbClr val="0070C0"/>
                </a:solidFill>
              </a:rPr>
              <a:t>*k</a:t>
            </a:r>
            <a:r>
              <a:rPr lang="en-US" sz="4800" b="1" i="1" dirty="0" smtClean="0">
                <a:solidFill>
                  <a:srgbClr val="0070C0"/>
                </a:solidFill>
              </a:rPr>
              <a:t>j</a:t>
            </a:r>
            <a:r>
              <a:rPr lang="en-US" sz="4800" i="1" dirty="0" smtClean="0">
                <a:solidFill>
                  <a:srgbClr val="0070C0"/>
                </a:solidFill>
              </a:rPr>
              <a:t>a</a:t>
            </a:r>
            <a:r>
              <a:rPr lang="en-US" sz="4800" i="1" dirty="0">
                <a:solidFill>
                  <a:srgbClr val="0070C0"/>
                </a:solidFill>
              </a:rPr>
              <a:t>	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n-US" dirty="0" smtClean="0">
                <a:solidFill>
                  <a:srgbClr val="0070C0"/>
                </a:solidFill>
              </a:rPr>
              <a:t>		</a:t>
            </a:r>
            <a:r>
              <a:rPr lang="en-US" sz="4800" i="1" dirty="0" smtClean="0">
                <a:solidFill>
                  <a:srgbClr val="FF0000"/>
                </a:solidFill>
              </a:rPr>
              <a:t>*k</a:t>
            </a:r>
            <a:r>
              <a:rPr lang="en-US" sz="4800" b="1" i="1" dirty="0" smtClean="0">
                <a:solidFill>
                  <a:srgbClr val="FF0000"/>
                </a:solidFill>
              </a:rPr>
              <a:t>ˁ</a:t>
            </a:r>
            <a:r>
              <a:rPr lang="en-US" sz="4800" i="1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 &gt; </a:t>
            </a:r>
            <a:r>
              <a:rPr lang="en-US" sz="4800" i="1" dirty="0" smtClean="0">
                <a:solidFill>
                  <a:srgbClr val="FF0000"/>
                </a:solidFill>
              </a:rPr>
              <a:t>*ka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He drew parallels with Arabic. </a:t>
            </a:r>
            <a:r>
              <a:rPr lang="en-US" i="1" dirty="0" smtClean="0"/>
              <a:t>Arabic!?</a:t>
            </a:r>
            <a:r>
              <a:rPr lang="en-US" dirty="0" smtClean="0"/>
              <a:t> Without a specific example.</a:t>
            </a:r>
            <a:endParaRPr lang="en-GB" dirty="0" smtClean="0"/>
          </a:p>
          <a:p>
            <a:r>
              <a:rPr lang="en-US" dirty="0" smtClean="0"/>
              <a:t>What good could these parallels be if almost all that palatalization never occurred (as Pulleyblank had been arguing for years)? </a:t>
            </a:r>
          </a:p>
        </p:txBody>
      </p:sp>
    </p:spTree>
    <p:extLst>
      <p:ext uri="{BB962C8B-B14F-4D97-AF65-F5344CB8AC3E}">
        <p14:creationId xmlns:p14="http://schemas.microsoft.com/office/powerpoint/2010/main" val="1789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2154</Words>
  <Application>Microsoft Office PowerPoint</Application>
  <PresentationFormat>Widescreen</PresentationFormat>
  <Paragraphs>266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Arial</vt:lpstr>
      <vt:lpstr>Calibri Light</vt:lpstr>
      <vt:lpstr>Arabic Typesetting</vt:lpstr>
      <vt:lpstr>宋体</vt:lpstr>
      <vt:lpstr>Office Theme</vt:lpstr>
      <vt:lpstr>Old Chinese type A/type B in areal perspective</vt:lpstr>
      <vt:lpstr>Part 1: The Maltese key</vt:lpstr>
      <vt:lpstr>The Karlgrenian consensus Old Chinese had two kinds of syllables</vt:lpstr>
      <vt:lpstr>The Pulleyblank revolution (1962) Old Chinese had two kinds of syllables</vt:lpstr>
      <vt:lpstr>Other interpretations of types A and B</vt:lpstr>
      <vt:lpstr>Norman’s emphatic theory (1994) Old Chinese had three kinds of syllables</vt:lpstr>
      <vt:lpstr>Did you notice I wrote “three” and not “two”?</vt:lpstr>
      <vt:lpstr>Is the retroflex category really necessary?</vt:lpstr>
      <vt:lpstr>My other problems with Norman (1994) in 1995</vt:lpstr>
      <vt:lpstr>Years of uncertainty</vt:lpstr>
      <vt:lpstr>The Schuessler shakeup</vt:lpstr>
      <vt:lpstr>Schuessler’s vowel bending So simple I instantly memorized it</vt:lpstr>
      <vt:lpstr>Type A syllables: high series vowels bend into closing diphthongs</vt:lpstr>
      <vt:lpstr>Type B syllables: low series vowels bend into opening diphthongs</vt:lpstr>
      <vt:lpstr>Older northern vs. newer southern bending</vt:lpstr>
      <vt:lpstr>What …</vt:lpstr>
      <vt:lpstr>The Maltese moment</vt:lpstr>
      <vt:lpstr>None of that should have surprised me, because Arabic imāla means … ‘bending’!</vt:lpstr>
      <vt:lpstr>So type A was characterized by pharygealization (‘emphasis’). But was it always that way?</vt:lpstr>
      <vt:lpstr>Part 2: Through the bieb types A and B in areal perspective</vt:lpstr>
      <vt:lpstr>Norman 1994 (emphasis mine)</vt:lpstr>
      <vt:lpstr>Baxter and Sagart’s “typologically unusual” system of 36 type A (emphatic) consonants</vt:lpstr>
      <vt:lpstr>Cairene Arabic (Youssef 2006)</vt:lpstr>
      <vt:lpstr>Russian</vt:lpstr>
      <vt:lpstr>A bit closer in time and space to Old Chinese: Old Turkic (8th c. AD)</vt:lpstr>
      <vt:lpstr>Cairene Arabic, Russian, and Old Turkic demonstrate that a large paired consonant system like Baxter and Sagart’s is possible</vt:lpstr>
      <vt:lpstr>However, in all three cases, a large system derives diachronically or synchronically from a system with fewer or even no pairs</vt:lpstr>
      <vt:lpstr>Is the Old Chinese consonant system also derived from an earlier system with fewer or even no pairs?</vt:lpstr>
      <vt:lpstr>Was the 36-emphatic system of Old Chinese a short-lived stage that was too large to last?</vt:lpstr>
      <vt:lpstr>What was factor X?</vt:lpstr>
      <vt:lpstr>What was factor X?</vt:lpstr>
      <vt:lpstr>What was factor X?</vt:lpstr>
      <vt:lpstr>Emphatics as a step in the progression between disyllables and  monosyllables</vt:lpstr>
      <vt:lpstr>Early Old Chinese</vt:lpstr>
      <vt:lpstr>Middle Old Chinese</vt:lpstr>
      <vt:lpstr>Why did low vowels condition emphasis?</vt:lpstr>
      <vt:lpstr>Low vowel-conditioned emphatic spreading mostly in accordance with areal trends</vt:lpstr>
      <vt:lpstr>Low/high vowel systems</vt:lpstr>
      <vt:lpstr>Harmony</vt:lpstr>
      <vt:lpstr>What about original monosyllables?</vt:lpstr>
      <vt:lpstr>Emphatic harmony in disyllables like emphatic harmony in sesquisyllables on a larger scale</vt:lpstr>
      <vt:lpstr>Emphatic harmony in disyllables like emphatic harmony in sesquisyllables on a larger scale</vt:lpstr>
      <vt:lpstr>Disyllables without emphatic harmony</vt:lpstr>
      <vt:lpstr>Some problems for my ‘extended emphatic theory’</vt:lpstr>
      <vt:lpstr>Some problems for my ‘extended emphatic theory’</vt:lpstr>
      <vt:lpstr>Some problems for my ‘extended emphatic theory’</vt:lpstr>
      <vt:lpstr>Some problems for my ‘extended emphatic theory’</vt:lpstr>
      <vt:lpstr>Extending my ‘extended emphatic theory’?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Chinese type A/type B in areal perspective</dc:title>
  <dc:creator>Marc Miyake</dc:creator>
  <cp:lastModifiedBy>Marc Miyake</cp:lastModifiedBy>
  <cp:revision>87</cp:revision>
  <dcterms:created xsi:type="dcterms:W3CDTF">2015-11-04T23:06:06Z</dcterms:created>
  <dcterms:modified xsi:type="dcterms:W3CDTF">2015-11-08T06:24:21Z</dcterms:modified>
</cp:coreProperties>
</file>